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6"/>
  </p:notesMasterIdLst>
  <p:sldIdLst>
    <p:sldId id="257" r:id="rId2"/>
    <p:sldId id="258" r:id="rId3"/>
    <p:sldId id="260" r:id="rId4"/>
    <p:sldId id="499" r:id="rId5"/>
    <p:sldId id="280" r:id="rId6"/>
    <p:sldId id="282" r:id="rId7"/>
    <p:sldId id="283" r:id="rId8"/>
    <p:sldId id="284" r:id="rId9"/>
    <p:sldId id="285" r:id="rId10"/>
    <p:sldId id="286" r:id="rId11"/>
    <p:sldId id="288" r:id="rId12"/>
    <p:sldId id="261" r:id="rId13"/>
    <p:sldId id="290" r:id="rId14"/>
    <p:sldId id="291" r:id="rId15"/>
    <p:sldId id="292" r:id="rId16"/>
    <p:sldId id="293" r:id="rId17"/>
    <p:sldId id="294" r:id="rId18"/>
    <p:sldId id="259" r:id="rId19"/>
    <p:sldId id="485" r:id="rId20"/>
    <p:sldId id="484" r:id="rId21"/>
    <p:sldId id="483" r:id="rId22"/>
    <p:sldId id="487" r:id="rId23"/>
    <p:sldId id="264" r:id="rId24"/>
    <p:sldId id="266" r:id="rId25"/>
    <p:sldId id="265" r:id="rId26"/>
    <p:sldId id="268" r:id="rId27"/>
    <p:sldId id="269" r:id="rId28"/>
    <p:sldId id="274" r:id="rId29"/>
    <p:sldId id="271" r:id="rId30"/>
    <p:sldId id="423" r:id="rId31"/>
    <p:sldId id="272" r:id="rId32"/>
    <p:sldId id="424" r:id="rId33"/>
    <p:sldId id="445" r:id="rId34"/>
    <p:sldId id="446" r:id="rId35"/>
    <p:sldId id="447" r:id="rId36"/>
    <p:sldId id="448" r:id="rId37"/>
    <p:sldId id="449" r:id="rId38"/>
    <p:sldId id="450" r:id="rId39"/>
    <p:sldId id="451" r:id="rId40"/>
    <p:sldId id="452" r:id="rId41"/>
    <p:sldId id="277" r:id="rId42"/>
    <p:sldId id="496" r:id="rId43"/>
    <p:sldId id="370" r:id="rId44"/>
    <p:sldId id="371" r:id="rId45"/>
    <p:sldId id="372" r:id="rId46"/>
    <p:sldId id="373" r:id="rId47"/>
    <p:sldId id="380" r:id="rId48"/>
    <p:sldId id="374" r:id="rId49"/>
    <p:sldId id="375" r:id="rId50"/>
    <p:sldId id="395" r:id="rId51"/>
    <p:sldId id="396" r:id="rId52"/>
    <p:sldId id="421" r:id="rId53"/>
    <p:sldId id="422" r:id="rId54"/>
    <p:sldId id="399" r:id="rId55"/>
    <p:sldId id="398" r:id="rId56"/>
    <p:sldId id="400" r:id="rId57"/>
    <p:sldId id="401" r:id="rId58"/>
    <p:sldId id="420" r:id="rId59"/>
    <p:sldId id="379" r:id="rId60"/>
    <p:sldId id="378" r:id="rId61"/>
    <p:sldId id="381" r:id="rId62"/>
    <p:sldId id="382" r:id="rId63"/>
    <p:sldId id="383" r:id="rId64"/>
    <p:sldId id="384" r:id="rId65"/>
    <p:sldId id="385" r:id="rId66"/>
    <p:sldId id="386" r:id="rId67"/>
    <p:sldId id="387" r:id="rId68"/>
    <p:sldId id="388" r:id="rId69"/>
    <p:sldId id="390" r:id="rId70"/>
    <p:sldId id="391" r:id="rId71"/>
    <p:sldId id="392" r:id="rId72"/>
    <p:sldId id="393" r:id="rId73"/>
    <p:sldId id="394" r:id="rId74"/>
    <p:sldId id="425" r:id="rId75"/>
    <p:sldId id="402" r:id="rId76"/>
    <p:sldId id="403" r:id="rId77"/>
    <p:sldId id="404" r:id="rId78"/>
    <p:sldId id="405" r:id="rId79"/>
    <p:sldId id="406" r:id="rId80"/>
    <p:sldId id="407" r:id="rId81"/>
    <p:sldId id="408" r:id="rId82"/>
    <p:sldId id="409" r:id="rId83"/>
    <p:sldId id="414" r:id="rId84"/>
    <p:sldId id="410" r:id="rId85"/>
    <p:sldId id="412" r:id="rId86"/>
    <p:sldId id="415" r:id="rId87"/>
    <p:sldId id="416" r:id="rId88"/>
    <p:sldId id="493" r:id="rId89"/>
    <p:sldId id="417" r:id="rId90"/>
    <p:sldId id="418" r:id="rId91"/>
    <p:sldId id="419" r:id="rId92"/>
    <p:sldId id="426" r:id="rId93"/>
    <p:sldId id="463" r:id="rId94"/>
    <p:sldId id="464" r:id="rId95"/>
    <p:sldId id="427" r:id="rId96"/>
    <p:sldId id="428" r:id="rId97"/>
    <p:sldId id="458" r:id="rId98"/>
    <p:sldId id="430" r:id="rId99"/>
    <p:sldId id="429" r:id="rId100"/>
    <p:sldId id="431" r:id="rId101"/>
    <p:sldId id="432" r:id="rId102"/>
    <p:sldId id="436" r:id="rId103"/>
    <p:sldId id="435" r:id="rId104"/>
    <p:sldId id="437" r:id="rId105"/>
    <p:sldId id="440" r:id="rId106"/>
    <p:sldId id="443" r:id="rId107"/>
    <p:sldId id="444" r:id="rId108"/>
    <p:sldId id="453" r:id="rId109"/>
    <p:sldId id="457" r:id="rId110"/>
    <p:sldId id="459" r:id="rId111"/>
    <p:sldId id="441" r:id="rId112"/>
    <p:sldId id="475" r:id="rId113"/>
    <p:sldId id="478" r:id="rId114"/>
    <p:sldId id="474" r:id="rId115"/>
    <p:sldId id="473" r:id="rId116"/>
    <p:sldId id="476" r:id="rId117"/>
    <p:sldId id="497" r:id="rId118"/>
    <p:sldId id="479" r:id="rId119"/>
    <p:sldId id="481" r:id="rId120"/>
    <p:sldId id="494" r:id="rId121"/>
    <p:sldId id="482" r:id="rId122"/>
    <p:sldId id="488" r:id="rId123"/>
    <p:sldId id="489" r:id="rId124"/>
    <p:sldId id="495" r:id="rId12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D8B0255-F13A-436D-96EB-2F47D7BCE176}">
          <p14:sldIdLst>
            <p14:sldId id="257"/>
            <p14:sldId id="258"/>
          </p14:sldIdLst>
        </p14:section>
        <p14:section name="개발목적 및 요구사항" id="{2FD35981-16D3-4E3C-A180-4DC086DFA687}">
          <p14:sldIdLst>
            <p14:sldId id="260"/>
            <p14:sldId id="499"/>
            <p14:sldId id="280"/>
            <p14:sldId id="282"/>
            <p14:sldId id="283"/>
            <p14:sldId id="284"/>
            <p14:sldId id="285"/>
            <p14:sldId id="286"/>
            <p14:sldId id="288"/>
            <p14:sldId id="261"/>
            <p14:sldId id="290"/>
            <p14:sldId id="291"/>
            <p14:sldId id="292"/>
            <p14:sldId id="293"/>
            <p14:sldId id="294"/>
          </p14:sldIdLst>
        </p14:section>
        <p14:section name="역할분담 및 일정" id="{84D7FB2C-507B-43BC-BC85-A243F31ABE6B}">
          <p14:sldIdLst>
            <p14:sldId id="259"/>
            <p14:sldId id="485"/>
            <p14:sldId id="484"/>
            <p14:sldId id="483"/>
            <p14:sldId id="487"/>
          </p14:sldIdLst>
        </p14:section>
        <p14:section name="개발환경" id="{6AAF7D19-7004-4529-8CDD-F3806CE8BE28}">
          <p14:sldIdLst>
            <p14:sldId id="264"/>
          </p14:sldIdLst>
        </p14:section>
        <p14:section name="use-class-diagram" id="{A423066F-98B1-4CC0-8BB5-56E2391CFB11}">
          <p14:sldIdLst>
            <p14:sldId id="266"/>
            <p14:sldId id="265"/>
            <p14:sldId id="268"/>
            <p14:sldId id="269"/>
            <p14:sldId id="274"/>
          </p14:sldIdLst>
        </p14:section>
        <p14:section name="프로그램 구조" id="{72E57A2B-4B3C-4539-B84E-72E61CBC365E}">
          <p14:sldIdLst>
            <p14:sldId id="271"/>
            <p14:sldId id="423"/>
            <p14:sldId id="272"/>
            <p14:sldId id="42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</p14:sldIdLst>
        </p14:section>
        <p14:section name="메인 페이지" id="{E96692E9-B073-46B3-8242-6CEA24AA0E38}">
          <p14:sldIdLst>
            <p14:sldId id="277"/>
            <p14:sldId id="496"/>
            <p14:sldId id="370"/>
            <p14:sldId id="371"/>
            <p14:sldId id="372"/>
            <p14:sldId id="373"/>
          </p14:sldIdLst>
        </p14:section>
        <p14:section name="OAB 텐트 대여 서비스 (진우)" id="{6D8810B5-CB6D-4387-A48C-7C3B7E8A9EB8}">
          <p14:sldIdLst>
            <p14:sldId id="380"/>
            <p14:sldId id="374"/>
            <p14:sldId id="375"/>
            <p14:sldId id="395"/>
            <p14:sldId id="396"/>
            <p14:sldId id="421"/>
            <p14:sldId id="422"/>
            <p14:sldId id="399"/>
            <p14:sldId id="398"/>
            <p14:sldId id="400"/>
            <p14:sldId id="401"/>
            <p14:sldId id="420"/>
          </p14:sldIdLst>
        </p14:section>
        <p14:section name="로그인 회원 서비스 (수현)" id="{404B00ED-8B2D-40C3-824C-FAF2B099A72C}">
          <p14:sldIdLst>
            <p14:sldId id="379"/>
            <p14:sldId id="378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90"/>
            <p14:sldId id="391"/>
            <p14:sldId id="392"/>
            <p14:sldId id="393"/>
            <p14:sldId id="394"/>
          </p14:sldIdLst>
        </p14:section>
        <p14:section name="회원 서비스 게시판 (은수)" id="{50F8DF66-B9B5-47C9-99FA-D4815AEFDACE}">
          <p14:sldIdLst>
            <p14:sldId id="425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4"/>
            <p14:sldId id="410"/>
            <p14:sldId id="412"/>
            <p14:sldId id="415"/>
            <p14:sldId id="416"/>
            <p14:sldId id="493"/>
            <p14:sldId id="417"/>
            <p14:sldId id="418"/>
            <p14:sldId id="419"/>
          </p14:sldIdLst>
        </p14:section>
        <p14:section name="관리자 메인 페이지" id="{C2D06D58-A88E-49D9-BFD1-D318449E9979}">
          <p14:sldIdLst>
            <p14:sldId id="426"/>
            <p14:sldId id="463"/>
            <p14:sldId id="464"/>
            <p14:sldId id="427"/>
            <p14:sldId id="428"/>
          </p14:sldIdLst>
        </p14:section>
        <p14:section name="회원 서비스 관리 (제선)" id="{4BB05E57-1C32-48DD-845E-9BBD9C500D9D}">
          <p14:sldIdLst>
            <p14:sldId id="458"/>
            <p14:sldId id="430"/>
            <p14:sldId id="429"/>
            <p14:sldId id="431"/>
            <p14:sldId id="432"/>
            <p14:sldId id="436"/>
            <p14:sldId id="435"/>
            <p14:sldId id="437"/>
            <p14:sldId id="440"/>
            <p14:sldId id="443"/>
            <p14:sldId id="444"/>
            <p14:sldId id="453"/>
            <p14:sldId id="457"/>
          </p14:sldIdLst>
        </p14:section>
        <p14:section name="관리자 상품 및 대여 서비스 현황 관리 (대근)" id="{FD04FBA4-4967-4C26-AD2C-89E9B99752C3}">
          <p14:sldIdLst>
            <p14:sldId id="459"/>
            <p14:sldId id="441"/>
            <p14:sldId id="475"/>
            <p14:sldId id="478"/>
            <p14:sldId id="474"/>
            <p14:sldId id="473"/>
            <p14:sldId id="476"/>
            <p14:sldId id="497"/>
            <p14:sldId id="479"/>
            <p14:sldId id="481"/>
            <p14:sldId id="494"/>
            <p14:sldId id="482"/>
            <p14:sldId id="488"/>
            <p14:sldId id="489"/>
            <p14:sldId id="495"/>
          </p14:sldIdLst>
        </p14:section>
        <p14:section name="후기" id="{D8E1FE24-30BE-4266-9C67-A3B717C945A9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735"/>
    <a:srgbClr val="4D5549"/>
    <a:srgbClr val="393939"/>
    <a:srgbClr val="476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75" autoAdjust="0"/>
    <p:restoredTop sz="94660"/>
  </p:normalViewPr>
  <p:slideViewPr>
    <p:cSldViewPr>
      <p:cViewPr>
        <p:scale>
          <a:sx n="160" d="100"/>
          <a:sy n="160" d="100"/>
        </p:scale>
        <p:origin x="-18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B7FFA0-D89E-4203-B45D-F8F37CDC5065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ADE8AE20-386B-45DC-B26C-4AD7525409F5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예약대기</a:t>
          </a:r>
          <a:endParaRPr lang="ko-KR" altLang="en-US" sz="1400" dirty="0"/>
        </a:p>
      </dgm:t>
    </dgm:pt>
    <dgm:pt modelId="{9508D311-652A-4FE3-8C03-82D49731D7CE}" type="parTrans" cxnId="{01E36839-2611-4F8F-AC13-BC4B33637C12}">
      <dgm:prSet/>
      <dgm:spPr/>
      <dgm:t>
        <a:bodyPr/>
        <a:lstStyle/>
        <a:p>
          <a:pPr latinLnBrk="1"/>
          <a:endParaRPr lang="ko-KR" altLang="en-US"/>
        </a:p>
      </dgm:t>
    </dgm:pt>
    <dgm:pt modelId="{659B3887-9113-4B70-9E22-A4DF246849DF}" type="sibTrans" cxnId="{01E36839-2611-4F8F-AC13-BC4B33637C12}">
      <dgm:prSet/>
      <dgm:spPr/>
      <dgm:t>
        <a:bodyPr/>
        <a:lstStyle/>
        <a:p>
          <a:pPr latinLnBrk="1"/>
          <a:endParaRPr lang="ko-KR" altLang="en-US"/>
        </a:p>
      </dgm:t>
    </dgm:pt>
    <dgm:pt modelId="{222B0863-8664-4108-B876-1A61548B9BD1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예약완료</a:t>
          </a:r>
          <a:endParaRPr lang="ko-KR" altLang="en-US" sz="1400" dirty="0"/>
        </a:p>
      </dgm:t>
    </dgm:pt>
    <dgm:pt modelId="{65A584D0-CD18-4FAE-9CF0-8F99E5960282}" type="parTrans" cxnId="{D9D742B2-775E-474E-8419-855AA15E5E7D}">
      <dgm:prSet/>
      <dgm:spPr/>
      <dgm:t>
        <a:bodyPr/>
        <a:lstStyle/>
        <a:p>
          <a:pPr latinLnBrk="1"/>
          <a:endParaRPr lang="ko-KR" altLang="en-US"/>
        </a:p>
      </dgm:t>
    </dgm:pt>
    <dgm:pt modelId="{E4630ED7-DE1C-492A-A6A9-8D2AA01D65A6}" type="sibTrans" cxnId="{D9D742B2-775E-474E-8419-855AA15E5E7D}">
      <dgm:prSet/>
      <dgm:spPr/>
      <dgm:t>
        <a:bodyPr/>
        <a:lstStyle/>
        <a:p>
          <a:pPr latinLnBrk="1"/>
          <a:endParaRPr lang="ko-KR" altLang="en-US"/>
        </a:p>
      </dgm:t>
    </dgm:pt>
    <dgm:pt modelId="{725C5383-8302-4D33-A2D3-89B3D4D0C770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예약취소</a:t>
          </a:r>
          <a:endParaRPr lang="ko-KR" altLang="en-US" sz="1400" dirty="0"/>
        </a:p>
      </dgm:t>
    </dgm:pt>
    <dgm:pt modelId="{F7E5F810-9614-4DD7-BB3A-6B0FBBDF8FDE}" type="parTrans" cxnId="{2EDCC403-B4E3-4AFC-8AA5-8BDFD9677574}">
      <dgm:prSet/>
      <dgm:spPr/>
      <dgm:t>
        <a:bodyPr/>
        <a:lstStyle/>
        <a:p>
          <a:pPr latinLnBrk="1"/>
          <a:endParaRPr lang="ko-KR" altLang="en-US"/>
        </a:p>
      </dgm:t>
    </dgm:pt>
    <dgm:pt modelId="{53858D78-F2DA-4E3D-A0C4-F1BFB7A427DC}" type="sibTrans" cxnId="{2EDCC403-B4E3-4AFC-8AA5-8BDFD9677574}">
      <dgm:prSet/>
      <dgm:spPr/>
      <dgm:t>
        <a:bodyPr/>
        <a:lstStyle/>
        <a:p>
          <a:pPr latinLnBrk="1"/>
          <a:endParaRPr lang="ko-KR" altLang="en-US"/>
        </a:p>
      </dgm:t>
    </dgm:pt>
    <dgm:pt modelId="{2C3A3388-E835-47D8-8638-9A4646831769}">
      <dgm:prSet phldrT="[텍스트]" custT="1"/>
      <dgm:spPr/>
      <dgm:t>
        <a:bodyPr/>
        <a:lstStyle/>
        <a:p>
          <a:pPr latinLnBrk="1"/>
          <a:r>
            <a:rPr lang="ko-KR" altLang="en-US" sz="1400" dirty="0" err="1" smtClean="0"/>
            <a:t>대여중</a:t>
          </a:r>
          <a:endParaRPr lang="ko-KR" altLang="en-US" sz="1400" dirty="0"/>
        </a:p>
      </dgm:t>
    </dgm:pt>
    <dgm:pt modelId="{091A9D9B-ADE5-4D38-8AEC-E2A5698ED0BD}" type="parTrans" cxnId="{0C18CE1C-3574-4099-B86F-164EBBE3B290}">
      <dgm:prSet/>
      <dgm:spPr/>
      <dgm:t>
        <a:bodyPr/>
        <a:lstStyle/>
        <a:p>
          <a:pPr latinLnBrk="1"/>
          <a:endParaRPr lang="ko-KR" altLang="en-US"/>
        </a:p>
      </dgm:t>
    </dgm:pt>
    <dgm:pt modelId="{E33D7EB9-C58A-4E12-93BD-4E9469FCA2B1}" type="sibTrans" cxnId="{0C18CE1C-3574-4099-B86F-164EBBE3B290}">
      <dgm:prSet/>
      <dgm:spPr/>
      <dgm:t>
        <a:bodyPr/>
        <a:lstStyle/>
        <a:p>
          <a:pPr latinLnBrk="1"/>
          <a:endParaRPr lang="ko-KR" altLang="en-US"/>
        </a:p>
      </dgm:t>
    </dgm:pt>
    <dgm:pt modelId="{B2D26940-A838-45DA-BCAD-042F240D4DD7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반납완료</a:t>
          </a:r>
          <a:endParaRPr lang="ko-KR" altLang="en-US" sz="1400" dirty="0"/>
        </a:p>
      </dgm:t>
    </dgm:pt>
    <dgm:pt modelId="{789E8334-FAD9-49FF-BDC1-A341621EB00F}" type="parTrans" cxnId="{B621850D-DAFE-4BEC-8B2C-8A5B34CB8C2B}">
      <dgm:prSet/>
      <dgm:spPr/>
      <dgm:t>
        <a:bodyPr/>
        <a:lstStyle/>
        <a:p>
          <a:pPr latinLnBrk="1"/>
          <a:endParaRPr lang="ko-KR" altLang="en-US"/>
        </a:p>
      </dgm:t>
    </dgm:pt>
    <dgm:pt modelId="{9288FA4A-3A30-4583-8FCD-EB35CAF08F90}" type="sibTrans" cxnId="{B621850D-DAFE-4BEC-8B2C-8A5B34CB8C2B}">
      <dgm:prSet/>
      <dgm:spPr/>
      <dgm:t>
        <a:bodyPr/>
        <a:lstStyle/>
        <a:p>
          <a:pPr latinLnBrk="1"/>
          <a:endParaRPr lang="ko-KR" altLang="en-US"/>
        </a:p>
      </dgm:t>
    </dgm:pt>
    <dgm:pt modelId="{1C7169F5-755A-4886-86BC-3B7E62CCF14F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환불대기</a:t>
          </a:r>
          <a:endParaRPr lang="ko-KR" altLang="en-US" sz="1400" dirty="0"/>
        </a:p>
      </dgm:t>
    </dgm:pt>
    <dgm:pt modelId="{EAD15B5A-309E-4D1B-B883-324A85FCC917}" type="parTrans" cxnId="{9526DD0C-64C8-42D2-B23C-C3627F7371A4}">
      <dgm:prSet/>
      <dgm:spPr/>
      <dgm:t>
        <a:bodyPr/>
        <a:lstStyle/>
        <a:p>
          <a:pPr latinLnBrk="1"/>
          <a:endParaRPr lang="ko-KR" altLang="en-US"/>
        </a:p>
      </dgm:t>
    </dgm:pt>
    <dgm:pt modelId="{845F8253-04FC-4260-8E4F-7C112346898A}" type="sibTrans" cxnId="{9526DD0C-64C8-42D2-B23C-C3627F7371A4}">
      <dgm:prSet/>
      <dgm:spPr/>
      <dgm:t>
        <a:bodyPr/>
        <a:lstStyle/>
        <a:p>
          <a:pPr latinLnBrk="1"/>
          <a:endParaRPr lang="ko-KR" altLang="en-US"/>
        </a:p>
      </dgm:t>
    </dgm:pt>
    <dgm:pt modelId="{2E931B0C-8EFB-4BD1-B19A-890479498C61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환불완료</a:t>
          </a:r>
          <a:endParaRPr lang="ko-KR" altLang="en-US" sz="1400" dirty="0"/>
        </a:p>
      </dgm:t>
    </dgm:pt>
    <dgm:pt modelId="{1DAF8546-AD37-423A-9597-7FFD09E137ED}" type="parTrans" cxnId="{624A58C0-B7A8-4624-8FE3-5972EF7A2B1E}">
      <dgm:prSet/>
      <dgm:spPr/>
      <dgm:t>
        <a:bodyPr/>
        <a:lstStyle/>
        <a:p>
          <a:pPr latinLnBrk="1"/>
          <a:endParaRPr lang="ko-KR" altLang="en-US"/>
        </a:p>
      </dgm:t>
    </dgm:pt>
    <dgm:pt modelId="{2DC8CF7B-F273-4BF9-BA89-7DC43C181E45}" type="sibTrans" cxnId="{624A58C0-B7A8-4624-8FE3-5972EF7A2B1E}">
      <dgm:prSet/>
      <dgm:spPr/>
      <dgm:t>
        <a:bodyPr/>
        <a:lstStyle/>
        <a:p>
          <a:pPr latinLnBrk="1"/>
          <a:endParaRPr lang="ko-KR" altLang="en-US"/>
        </a:p>
      </dgm:t>
    </dgm:pt>
    <dgm:pt modelId="{FD708A7F-2AB2-4AF1-97C7-14315613CDC5}" type="pres">
      <dgm:prSet presAssocID="{06B7FFA0-D89E-4203-B45D-F8F37CDC506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2DDFC6-0E02-43CA-B2D1-958AEAA55656}" type="pres">
      <dgm:prSet presAssocID="{ADE8AE20-386B-45DC-B26C-4AD7525409F5}" presName="composite" presStyleCnt="0"/>
      <dgm:spPr/>
    </dgm:pt>
    <dgm:pt modelId="{52C499F8-375E-4809-A853-96A92B4B6255}" type="pres">
      <dgm:prSet presAssocID="{ADE8AE20-386B-45DC-B26C-4AD7525409F5}" presName="LShape" presStyleLbl="alignNode1" presStyleIdx="0" presStyleCnt="13"/>
      <dgm:spPr/>
    </dgm:pt>
    <dgm:pt modelId="{59780D2B-1EB3-423E-B98D-2320F568B67D}" type="pres">
      <dgm:prSet presAssocID="{ADE8AE20-386B-45DC-B26C-4AD7525409F5}" presName="ParentText" presStyleLbl="revTx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EA3219-FC31-4224-8824-67E60075ADCB}" type="pres">
      <dgm:prSet presAssocID="{ADE8AE20-386B-45DC-B26C-4AD7525409F5}" presName="Triangle" presStyleLbl="alignNode1" presStyleIdx="1" presStyleCnt="13"/>
      <dgm:spPr/>
    </dgm:pt>
    <dgm:pt modelId="{837F873A-4F82-4C63-8758-E5138CD4B784}" type="pres">
      <dgm:prSet presAssocID="{659B3887-9113-4B70-9E22-A4DF246849DF}" presName="sibTrans" presStyleCnt="0"/>
      <dgm:spPr/>
    </dgm:pt>
    <dgm:pt modelId="{E3F41C74-B219-42D4-B7E6-07CDB7046136}" type="pres">
      <dgm:prSet presAssocID="{659B3887-9113-4B70-9E22-A4DF246849DF}" presName="space" presStyleCnt="0"/>
      <dgm:spPr/>
    </dgm:pt>
    <dgm:pt modelId="{34B81730-A48D-4CD7-9364-671C8079ADFC}" type="pres">
      <dgm:prSet presAssocID="{725C5383-8302-4D33-A2D3-89B3D4D0C770}" presName="composite" presStyleCnt="0"/>
      <dgm:spPr/>
    </dgm:pt>
    <dgm:pt modelId="{DF56F8A3-58AF-496A-94D5-4A28C42CF71B}" type="pres">
      <dgm:prSet presAssocID="{725C5383-8302-4D33-A2D3-89B3D4D0C770}" presName="LShape" presStyleLbl="alignNode1" presStyleIdx="2" presStyleCnt="13"/>
      <dgm:spPr/>
    </dgm:pt>
    <dgm:pt modelId="{8178A50B-154F-40C1-ABF1-88D5E8361B1D}" type="pres">
      <dgm:prSet presAssocID="{725C5383-8302-4D33-A2D3-89B3D4D0C770}" presName="ParentText" presStyleLbl="revTx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99BF47-C015-43A9-A989-682A6C021A23}" type="pres">
      <dgm:prSet presAssocID="{725C5383-8302-4D33-A2D3-89B3D4D0C770}" presName="Triangle" presStyleLbl="alignNode1" presStyleIdx="3" presStyleCnt="13"/>
      <dgm:spPr/>
    </dgm:pt>
    <dgm:pt modelId="{F33849D4-20B9-4894-BF6D-F69162BD812B}" type="pres">
      <dgm:prSet presAssocID="{53858D78-F2DA-4E3D-A0C4-F1BFB7A427DC}" presName="sibTrans" presStyleCnt="0"/>
      <dgm:spPr/>
    </dgm:pt>
    <dgm:pt modelId="{50CDDA60-DB72-4B1E-ADEB-1FD973EFBB1F}" type="pres">
      <dgm:prSet presAssocID="{53858D78-F2DA-4E3D-A0C4-F1BFB7A427DC}" presName="space" presStyleCnt="0"/>
      <dgm:spPr/>
    </dgm:pt>
    <dgm:pt modelId="{E65B6C94-B1EE-4304-A001-4DAFA16F427B}" type="pres">
      <dgm:prSet presAssocID="{222B0863-8664-4108-B876-1A61548B9BD1}" presName="composite" presStyleCnt="0"/>
      <dgm:spPr/>
    </dgm:pt>
    <dgm:pt modelId="{E6E0B949-5BD9-49E6-AF7A-7463CC778C0B}" type="pres">
      <dgm:prSet presAssocID="{222B0863-8664-4108-B876-1A61548B9BD1}" presName="LShape" presStyleLbl="alignNode1" presStyleIdx="4" presStyleCnt="13"/>
      <dgm:spPr/>
    </dgm:pt>
    <dgm:pt modelId="{EBE00837-1249-4984-9A63-01760B47A30E}" type="pres">
      <dgm:prSet presAssocID="{222B0863-8664-4108-B876-1A61548B9BD1}" presName="ParentText" presStyleLbl="revTx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7FFC18-7679-4A81-B2C8-59965940CF9F}" type="pres">
      <dgm:prSet presAssocID="{222B0863-8664-4108-B876-1A61548B9BD1}" presName="Triangle" presStyleLbl="alignNode1" presStyleIdx="5" presStyleCnt="13"/>
      <dgm:spPr/>
    </dgm:pt>
    <dgm:pt modelId="{A52BB867-637D-44B9-94FF-8167C045825A}" type="pres">
      <dgm:prSet presAssocID="{E4630ED7-DE1C-492A-A6A9-8D2AA01D65A6}" presName="sibTrans" presStyleCnt="0"/>
      <dgm:spPr/>
    </dgm:pt>
    <dgm:pt modelId="{0F748FA4-1923-422B-A2CB-6436BD96D04F}" type="pres">
      <dgm:prSet presAssocID="{E4630ED7-DE1C-492A-A6A9-8D2AA01D65A6}" presName="space" presStyleCnt="0"/>
      <dgm:spPr/>
    </dgm:pt>
    <dgm:pt modelId="{7EC83C59-94D1-4842-9943-218CC00D0A19}" type="pres">
      <dgm:prSet presAssocID="{1C7169F5-755A-4886-86BC-3B7E62CCF14F}" presName="composite" presStyleCnt="0"/>
      <dgm:spPr/>
    </dgm:pt>
    <dgm:pt modelId="{F1136639-CF34-4D70-B44A-67F69A389A92}" type="pres">
      <dgm:prSet presAssocID="{1C7169F5-755A-4886-86BC-3B7E62CCF14F}" presName="LShape" presStyleLbl="alignNode1" presStyleIdx="6" presStyleCnt="13"/>
      <dgm:spPr/>
    </dgm:pt>
    <dgm:pt modelId="{41450589-F32E-45D1-8CA7-B22733A47A0F}" type="pres">
      <dgm:prSet presAssocID="{1C7169F5-755A-4886-86BC-3B7E62CCF14F}" presName="ParentText" presStyleLbl="revTx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460C8A-8B4A-4DB9-BC89-F545C981BD0D}" type="pres">
      <dgm:prSet presAssocID="{1C7169F5-755A-4886-86BC-3B7E62CCF14F}" presName="Triangle" presStyleLbl="alignNode1" presStyleIdx="7" presStyleCnt="13"/>
      <dgm:spPr/>
    </dgm:pt>
    <dgm:pt modelId="{20653F69-A836-4F30-BDE6-D3231752FFAF}" type="pres">
      <dgm:prSet presAssocID="{845F8253-04FC-4260-8E4F-7C112346898A}" presName="sibTrans" presStyleCnt="0"/>
      <dgm:spPr/>
    </dgm:pt>
    <dgm:pt modelId="{2352A3BF-D415-478E-A47C-07CAEC2D984C}" type="pres">
      <dgm:prSet presAssocID="{845F8253-04FC-4260-8E4F-7C112346898A}" presName="space" presStyleCnt="0"/>
      <dgm:spPr/>
    </dgm:pt>
    <dgm:pt modelId="{6EB135E9-9562-45FF-B460-F962A879352D}" type="pres">
      <dgm:prSet presAssocID="{2E931B0C-8EFB-4BD1-B19A-890479498C61}" presName="composite" presStyleCnt="0"/>
      <dgm:spPr/>
    </dgm:pt>
    <dgm:pt modelId="{368F190D-D7EB-4FA0-B98F-E5285C32E14A}" type="pres">
      <dgm:prSet presAssocID="{2E931B0C-8EFB-4BD1-B19A-890479498C61}" presName="LShape" presStyleLbl="alignNode1" presStyleIdx="8" presStyleCnt="13"/>
      <dgm:spPr/>
    </dgm:pt>
    <dgm:pt modelId="{72C7CD9C-D6ED-4321-A749-1B325705C25A}" type="pres">
      <dgm:prSet presAssocID="{2E931B0C-8EFB-4BD1-B19A-890479498C61}" presName="ParentText" presStyleLbl="revTx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A6C2990-9701-435D-B2DD-1107AB580A5F}" type="pres">
      <dgm:prSet presAssocID="{2E931B0C-8EFB-4BD1-B19A-890479498C61}" presName="Triangle" presStyleLbl="alignNode1" presStyleIdx="9" presStyleCnt="13"/>
      <dgm:spPr/>
    </dgm:pt>
    <dgm:pt modelId="{D6647BE5-48C0-48B0-B5E2-B84B581250DC}" type="pres">
      <dgm:prSet presAssocID="{2DC8CF7B-F273-4BF9-BA89-7DC43C181E45}" presName="sibTrans" presStyleCnt="0"/>
      <dgm:spPr/>
    </dgm:pt>
    <dgm:pt modelId="{3A416F79-B1AE-40F9-97DB-B7638890F58B}" type="pres">
      <dgm:prSet presAssocID="{2DC8CF7B-F273-4BF9-BA89-7DC43C181E45}" presName="space" presStyleCnt="0"/>
      <dgm:spPr/>
    </dgm:pt>
    <dgm:pt modelId="{8A13373A-1424-4B27-8965-0864D8CE8834}" type="pres">
      <dgm:prSet presAssocID="{2C3A3388-E835-47D8-8638-9A4646831769}" presName="composite" presStyleCnt="0"/>
      <dgm:spPr/>
    </dgm:pt>
    <dgm:pt modelId="{054B9672-CBFC-4FD3-8793-4A7361DD3381}" type="pres">
      <dgm:prSet presAssocID="{2C3A3388-E835-47D8-8638-9A4646831769}" presName="LShape" presStyleLbl="alignNode1" presStyleIdx="10" presStyleCnt="13"/>
      <dgm:spPr/>
    </dgm:pt>
    <dgm:pt modelId="{AD720120-6836-42F0-9FF6-7FFC5D8325D1}" type="pres">
      <dgm:prSet presAssocID="{2C3A3388-E835-47D8-8638-9A4646831769}" presName="ParentText" presStyleLbl="revTx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4283A6-9F44-4308-B17F-9DEEF92DA89A}" type="pres">
      <dgm:prSet presAssocID="{2C3A3388-E835-47D8-8638-9A4646831769}" presName="Triangle" presStyleLbl="alignNode1" presStyleIdx="11" presStyleCnt="13"/>
      <dgm:spPr/>
    </dgm:pt>
    <dgm:pt modelId="{682278E3-CE3B-4EBD-A3FC-E85C4F801EDF}" type="pres">
      <dgm:prSet presAssocID="{E33D7EB9-C58A-4E12-93BD-4E9469FCA2B1}" presName="sibTrans" presStyleCnt="0"/>
      <dgm:spPr/>
    </dgm:pt>
    <dgm:pt modelId="{9C95F27F-A9E1-41EA-B12B-8979B4133D04}" type="pres">
      <dgm:prSet presAssocID="{E33D7EB9-C58A-4E12-93BD-4E9469FCA2B1}" presName="space" presStyleCnt="0"/>
      <dgm:spPr/>
    </dgm:pt>
    <dgm:pt modelId="{620F5A18-46E7-467B-BF1E-40BCB87576F6}" type="pres">
      <dgm:prSet presAssocID="{B2D26940-A838-45DA-BCAD-042F240D4DD7}" presName="composite" presStyleCnt="0"/>
      <dgm:spPr/>
    </dgm:pt>
    <dgm:pt modelId="{9D8C6502-EFE7-4FE4-B3E1-51F63D8E70DA}" type="pres">
      <dgm:prSet presAssocID="{B2D26940-A838-45DA-BCAD-042F240D4DD7}" presName="LShape" presStyleLbl="alignNode1" presStyleIdx="12" presStyleCnt="13"/>
      <dgm:spPr/>
    </dgm:pt>
    <dgm:pt modelId="{7726A170-D060-4A51-9C0B-13A3BE4FC387}" type="pres">
      <dgm:prSet presAssocID="{B2D26940-A838-45DA-BCAD-042F240D4DD7}" presName="ParentText" presStyleLbl="revTx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167C8B1-D529-42B3-958D-3DB258BEE917}" type="presOf" srcId="{2E931B0C-8EFB-4BD1-B19A-890479498C61}" destId="{72C7CD9C-D6ED-4321-A749-1B325705C25A}" srcOrd="0" destOrd="0" presId="urn:microsoft.com/office/officeart/2009/3/layout/StepUpProcess"/>
    <dgm:cxn modelId="{0102514B-D8BC-4304-ACF3-D4D7EF7FCC1F}" type="presOf" srcId="{2C3A3388-E835-47D8-8638-9A4646831769}" destId="{AD720120-6836-42F0-9FF6-7FFC5D8325D1}" srcOrd="0" destOrd="0" presId="urn:microsoft.com/office/officeart/2009/3/layout/StepUpProcess"/>
    <dgm:cxn modelId="{624A58C0-B7A8-4624-8FE3-5972EF7A2B1E}" srcId="{06B7FFA0-D89E-4203-B45D-F8F37CDC5065}" destId="{2E931B0C-8EFB-4BD1-B19A-890479498C61}" srcOrd="4" destOrd="0" parTransId="{1DAF8546-AD37-423A-9597-7FFD09E137ED}" sibTransId="{2DC8CF7B-F273-4BF9-BA89-7DC43C181E45}"/>
    <dgm:cxn modelId="{01E36839-2611-4F8F-AC13-BC4B33637C12}" srcId="{06B7FFA0-D89E-4203-B45D-F8F37CDC5065}" destId="{ADE8AE20-386B-45DC-B26C-4AD7525409F5}" srcOrd="0" destOrd="0" parTransId="{9508D311-652A-4FE3-8C03-82D49731D7CE}" sibTransId="{659B3887-9113-4B70-9E22-A4DF246849DF}"/>
    <dgm:cxn modelId="{9526DD0C-64C8-42D2-B23C-C3627F7371A4}" srcId="{06B7FFA0-D89E-4203-B45D-F8F37CDC5065}" destId="{1C7169F5-755A-4886-86BC-3B7E62CCF14F}" srcOrd="3" destOrd="0" parTransId="{EAD15B5A-309E-4D1B-B883-324A85FCC917}" sibTransId="{845F8253-04FC-4260-8E4F-7C112346898A}"/>
    <dgm:cxn modelId="{4339D943-219D-464A-B018-20EAFE120B52}" type="presOf" srcId="{B2D26940-A838-45DA-BCAD-042F240D4DD7}" destId="{7726A170-D060-4A51-9C0B-13A3BE4FC387}" srcOrd="0" destOrd="0" presId="urn:microsoft.com/office/officeart/2009/3/layout/StepUpProcess"/>
    <dgm:cxn modelId="{D1034A3D-6371-4D8E-AF51-722505D4501F}" type="presOf" srcId="{222B0863-8664-4108-B876-1A61548B9BD1}" destId="{EBE00837-1249-4984-9A63-01760B47A30E}" srcOrd="0" destOrd="0" presId="urn:microsoft.com/office/officeart/2009/3/layout/StepUpProcess"/>
    <dgm:cxn modelId="{2EDCC403-B4E3-4AFC-8AA5-8BDFD9677574}" srcId="{06B7FFA0-D89E-4203-B45D-F8F37CDC5065}" destId="{725C5383-8302-4D33-A2D3-89B3D4D0C770}" srcOrd="1" destOrd="0" parTransId="{F7E5F810-9614-4DD7-BB3A-6B0FBBDF8FDE}" sibTransId="{53858D78-F2DA-4E3D-A0C4-F1BFB7A427DC}"/>
    <dgm:cxn modelId="{6B53B47D-4BFD-42C7-BE14-ADA5E788BA28}" type="presOf" srcId="{1C7169F5-755A-4886-86BC-3B7E62CCF14F}" destId="{41450589-F32E-45D1-8CA7-B22733A47A0F}" srcOrd="0" destOrd="0" presId="urn:microsoft.com/office/officeart/2009/3/layout/StepUpProcess"/>
    <dgm:cxn modelId="{095D674F-81B0-45F5-A284-9EA27325DB4D}" type="presOf" srcId="{06B7FFA0-D89E-4203-B45D-F8F37CDC5065}" destId="{FD708A7F-2AB2-4AF1-97C7-14315613CDC5}" srcOrd="0" destOrd="0" presId="urn:microsoft.com/office/officeart/2009/3/layout/StepUpProcess"/>
    <dgm:cxn modelId="{B621850D-DAFE-4BEC-8B2C-8A5B34CB8C2B}" srcId="{06B7FFA0-D89E-4203-B45D-F8F37CDC5065}" destId="{B2D26940-A838-45DA-BCAD-042F240D4DD7}" srcOrd="6" destOrd="0" parTransId="{789E8334-FAD9-49FF-BDC1-A341621EB00F}" sibTransId="{9288FA4A-3A30-4583-8FCD-EB35CAF08F90}"/>
    <dgm:cxn modelId="{D9D742B2-775E-474E-8419-855AA15E5E7D}" srcId="{06B7FFA0-D89E-4203-B45D-F8F37CDC5065}" destId="{222B0863-8664-4108-B876-1A61548B9BD1}" srcOrd="2" destOrd="0" parTransId="{65A584D0-CD18-4FAE-9CF0-8F99E5960282}" sibTransId="{E4630ED7-DE1C-492A-A6A9-8D2AA01D65A6}"/>
    <dgm:cxn modelId="{6C7FE262-8A66-4BA2-9FD7-079FA0B4886C}" type="presOf" srcId="{ADE8AE20-386B-45DC-B26C-4AD7525409F5}" destId="{59780D2B-1EB3-423E-B98D-2320F568B67D}" srcOrd="0" destOrd="0" presId="urn:microsoft.com/office/officeart/2009/3/layout/StepUpProcess"/>
    <dgm:cxn modelId="{E44D6363-6F3E-446B-A4C9-1417F7D863B9}" type="presOf" srcId="{725C5383-8302-4D33-A2D3-89B3D4D0C770}" destId="{8178A50B-154F-40C1-ABF1-88D5E8361B1D}" srcOrd="0" destOrd="0" presId="urn:microsoft.com/office/officeart/2009/3/layout/StepUpProcess"/>
    <dgm:cxn modelId="{0C18CE1C-3574-4099-B86F-164EBBE3B290}" srcId="{06B7FFA0-D89E-4203-B45D-F8F37CDC5065}" destId="{2C3A3388-E835-47D8-8638-9A4646831769}" srcOrd="5" destOrd="0" parTransId="{091A9D9B-ADE5-4D38-8AEC-E2A5698ED0BD}" sibTransId="{E33D7EB9-C58A-4E12-93BD-4E9469FCA2B1}"/>
    <dgm:cxn modelId="{695CC1A2-85A4-47D3-BDFD-F628E0095F36}" type="presParOf" srcId="{FD708A7F-2AB2-4AF1-97C7-14315613CDC5}" destId="{192DDFC6-0E02-43CA-B2D1-958AEAA55656}" srcOrd="0" destOrd="0" presId="urn:microsoft.com/office/officeart/2009/3/layout/StepUpProcess"/>
    <dgm:cxn modelId="{54F6E8B6-803F-4F37-811E-2BF030BF12B8}" type="presParOf" srcId="{192DDFC6-0E02-43CA-B2D1-958AEAA55656}" destId="{52C499F8-375E-4809-A853-96A92B4B6255}" srcOrd="0" destOrd="0" presId="urn:microsoft.com/office/officeart/2009/3/layout/StepUpProcess"/>
    <dgm:cxn modelId="{73D6DECD-EA75-4F92-99B4-9A17E745DD4E}" type="presParOf" srcId="{192DDFC6-0E02-43CA-B2D1-958AEAA55656}" destId="{59780D2B-1EB3-423E-B98D-2320F568B67D}" srcOrd="1" destOrd="0" presId="urn:microsoft.com/office/officeart/2009/3/layout/StepUpProcess"/>
    <dgm:cxn modelId="{4837437B-96A8-487D-87DD-65F2F85A88D7}" type="presParOf" srcId="{192DDFC6-0E02-43CA-B2D1-958AEAA55656}" destId="{8CEA3219-FC31-4224-8824-67E60075ADCB}" srcOrd="2" destOrd="0" presId="urn:microsoft.com/office/officeart/2009/3/layout/StepUpProcess"/>
    <dgm:cxn modelId="{E3D544EF-D3A5-4476-9D1C-05FA33B035DB}" type="presParOf" srcId="{FD708A7F-2AB2-4AF1-97C7-14315613CDC5}" destId="{837F873A-4F82-4C63-8758-E5138CD4B784}" srcOrd="1" destOrd="0" presId="urn:microsoft.com/office/officeart/2009/3/layout/StepUpProcess"/>
    <dgm:cxn modelId="{A17D6FCC-405C-4F47-A321-27699F8BA525}" type="presParOf" srcId="{837F873A-4F82-4C63-8758-E5138CD4B784}" destId="{E3F41C74-B219-42D4-B7E6-07CDB7046136}" srcOrd="0" destOrd="0" presId="urn:microsoft.com/office/officeart/2009/3/layout/StepUpProcess"/>
    <dgm:cxn modelId="{0081877A-CEAF-4A02-B755-BB2F6303FBEC}" type="presParOf" srcId="{FD708A7F-2AB2-4AF1-97C7-14315613CDC5}" destId="{34B81730-A48D-4CD7-9364-671C8079ADFC}" srcOrd="2" destOrd="0" presId="urn:microsoft.com/office/officeart/2009/3/layout/StepUpProcess"/>
    <dgm:cxn modelId="{48378265-9B2D-4873-A92B-63C74EE3A0D8}" type="presParOf" srcId="{34B81730-A48D-4CD7-9364-671C8079ADFC}" destId="{DF56F8A3-58AF-496A-94D5-4A28C42CF71B}" srcOrd="0" destOrd="0" presId="urn:microsoft.com/office/officeart/2009/3/layout/StepUpProcess"/>
    <dgm:cxn modelId="{67A112E6-6052-4FE9-A8E1-F0B2CC343EB4}" type="presParOf" srcId="{34B81730-A48D-4CD7-9364-671C8079ADFC}" destId="{8178A50B-154F-40C1-ABF1-88D5E8361B1D}" srcOrd="1" destOrd="0" presId="urn:microsoft.com/office/officeart/2009/3/layout/StepUpProcess"/>
    <dgm:cxn modelId="{C10E1A22-C9E9-44A1-8DA2-0B2E6E931EFE}" type="presParOf" srcId="{34B81730-A48D-4CD7-9364-671C8079ADFC}" destId="{1B99BF47-C015-43A9-A989-682A6C021A23}" srcOrd="2" destOrd="0" presId="urn:microsoft.com/office/officeart/2009/3/layout/StepUpProcess"/>
    <dgm:cxn modelId="{2B410213-6C11-4E98-B21B-4315DD04A252}" type="presParOf" srcId="{FD708A7F-2AB2-4AF1-97C7-14315613CDC5}" destId="{F33849D4-20B9-4894-BF6D-F69162BD812B}" srcOrd="3" destOrd="0" presId="urn:microsoft.com/office/officeart/2009/3/layout/StepUpProcess"/>
    <dgm:cxn modelId="{E7C73776-297F-421E-85C7-2B59C05015BC}" type="presParOf" srcId="{F33849D4-20B9-4894-BF6D-F69162BD812B}" destId="{50CDDA60-DB72-4B1E-ADEB-1FD973EFBB1F}" srcOrd="0" destOrd="0" presId="urn:microsoft.com/office/officeart/2009/3/layout/StepUpProcess"/>
    <dgm:cxn modelId="{15026589-85BE-4863-B71F-042EFAAA97A1}" type="presParOf" srcId="{FD708A7F-2AB2-4AF1-97C7-14315613CDC5}" destId="{E65B6C94-B1EE-4304-A001-4DAFA16F427B}" srcOrd="4" destOrd="0" presId="urn:microsoft.com/office/officeart/2009/3/layout/StepUpProcess"/>
    <dgm:cxn modelId="{73D4E14C-7225-4DDB-884C-DCF27AE0C538}" type="presParOf" srcId="{E65B6C94-B1EE-4304-A001-4DAFA16F427B}" destId="{E6E0B949-5BD9-49E6-AF7A-7463CC778C0B}" srcOrd="0" destOrd="0" presId="urn:microsoft.com/office/officeart/2009/3/layout/StepUpProcess"/>
    <dgm:cxn modelId="{252B05D9-B162-4391-9325-440EA1FB2E48}" type="presParOf" srcId="{E65B6C94-B1EE-4304-A001-4DAFA16F427B}" destId="{EBE00837-1249-4984-9A63-01760B47A30E}" srcOrd="1" destOrd="0" presId="urn:microsoft.com/office/officeart/2009/3/layout/StepUpProcess"/>
    <dgm:cxn modelId="{35E88E6D-AE05-4DCB-99F6-B1576C120535}" type="presParOf" srcId="{E65B6C94-B1EE-4304-A001-4DAFA16F427B}" destId="{C07FFC18-7679-4A81-B2C8-59965940CF9F}" srcOrd="2" destOrd="0" presId="urn:microsoft.com/office/officeart/2009/3/layout/StepUpProcess"/>
    <dgm:cxn modelId="{6F748B51-52F9-48E5-8602-5CF31DE99629}" type="presParOf" srcId="{FD708A7F-2AB2-4AF1-97C7-14315613CDC5}" destId="{A52BB867-637D-44B9-94FF-8167C045825A}" srcOrd="5" destOrd="0" presId="urn:microsoft.com/office/officeart/2009/3/layout/StepUpProcess"/>
    <dgm:cxn modelId="{04B9898D-57CB-4C77-A8FC-A28C6B0D5D38}" type="presParOf" srcId="{A52BB867-637D-44B9-94FF-8167C045825A}" destId="{0F748FA4-1923-422B-A2CB-6436BD96D04F}" srcOrd="0" destOrd="0" presId="urn:microsoft.com/office/officeart/2009/3/layout/StepUpProcess"/>
    <dgm:cxn modelId="{3A17FB41-CC64-4CDC-AAB4-448C4466D49C}" type="presParOf" srcId="{FD708A7F-2AB2-4AF1-97C7-14315613CDC5}" destId="{7EC83C59-94D1-4842-9943-218CC00D0A19}" srcOrd="6" destOrd="0" presId="urn:microsoft.com/office/officeart/2009/3/layout/StepUpProcess"/>
    <dgm:cxn modelId="{5E2B4499-B4AC-4571-A580-7994B668E712}" type="presParOf" srcId="{7EC83C59-94D1-4842-9943-218CC00D0A19}" destId="{F1136639-CF34-4D70-B44A-67F69A389A92}" srcOrd="0" destOrd="0" presId="urn:microsoft.com/office/officeart/2009/3/layout/StepUpProcess"/>
    <dgm:cxn modelId="{194C0C3E-9F33-4770-970F-EBAD8BCB02E2}" type="presParOf" srcId="{7EC83C59-94D1-4842-9943-218CC00D0A19}" destId="{41450589-F32E-45D1-8CA7-B22733A47A0F}" srcOrd="1" destOrd="0" presId="urn:microsoft.com/office/officeart/2009/3/layout/StepUpProcess"/>
    <dgm:cxn modelId="{D9F530B5-9EDD-4BBF-BD94-9FB3C49E9CFA}" type="presParOf" srcId="{7EC83C59-94D1-4842-9943-218CC00D0A19}" destId="{E6460C8A-8B4A-4DB9-BC89-F545C981BD0D}" srcOrd="2" destOrd="0" presId="urn:microsoft.com/office/officeart/2009/3/layout/StepUpProcess"/>
    <dgm:cxn modelId="{8C3C5475-09C7-4E86-B1E5-14765FEB6ACA}" type="presParOf" srcId="{FD708A7F-2AB2-4AF1-97C7-14315613CDC5}" destId="{20653F69-A836-4F30-BDE6-D3231752FFAF}" srcOrd="7" destOrd="0" presId="urn:microsoft.com/office/officeart/2009/3/layout/StepUpProcess"/>
    <dgm:cxn modelId="{CFB7E915-CD51-495C-929A-AB4EAC2323F1}" type="presParOf" srcId="{20653F69-A836-4F30-BDE6-D3231752FFAF}" destId="{2352A3BF-D415-478E-A47C-07CAEC2D984C}" srcOrd="0" destOrd="0" presId="urn:microsoft.com/office/officeart/2009/3/layout/StepUpProcess"/>
    <dgm:cxn modelId="{C2D79E43-08D9-4752-9227-6F97E7FFAF18}" type="presParOf" srcId="{FD708A7F-2AB2-4AF1-97C7-14315613CDC5}" destId="{6EB135E9-9562-45FF-B460-F962A879352D}" srcOrd="8" destOrd="0" presId="urn:microsoft.com/office/officeart/2009/3/layout/StepUpProcess"/>
    <dgm:cxn modelId="{70BB44E5-101C-4B85-91F2-B2B129B0924B}" type="presParOf" srcId="{6EB135E9-9562-45FF-B460-F962A879352D}" destId="{368F190D-D7EB-4FA0-B98F-E5285C32E14A}" srcOrd="0" destOrd="0" presId="urn:microsoft.com/office/officeart/2009/3/layout/StepUpProcess"/>
    <dgm:cxn modelId="{278FE8D9-870B-4BDB-8806-5C194B46F2B4}" type="presParOf" srcId="{6EB135E9-9562-45FF-B460-F962A879352D}" destId="{72C7CD9C-D6ED-4321-A749-1B325705C25A}" srcOrd="1" destOrd="0" presId="urn:microsoft.com/office/officeart/2009/3/layout/StepUpProcess"/>
    <dgm:cxn modelId="{7F9CD77C-7858-48F0-9507-84FFC0871705}" type="presParOf" srcId="{6EB135E9-9562-45FF-B460-F962A879352D}" destId="{9A6C2990-9701-435D-B2DD-1107AB580A5F}" srcOrd="2" destOrd="0" presId="urn:microsoft.com/office/officeart/2009/3/layout/StepUpProcess"/>
    <dgm:cxn modelId="{B6190D61-A18F-4F93-84AB-B90428AF2C7C}" type="presParOf" srcId="{FD708A7F-2AB2-4AF1-97C7-14315613CDC5}" destId="{D6647BE5-48C0-48B0-B5E2-B84B581250DC}" srcOrd="9" destOrd="0" presId="urn:microsoft.com/office/officeart/2009/3/layout/StepUpProcess"/>
    <dgm:cxn modelId="{0E75A401-AA58-4ADD-A601-1BEB418208D6}" type="presParOf" srcId="{D6647BE5-48C0-48B0-B5E2-B84B581250DC}" destId="{3A416F79-B1AE-40F9-97DB-B7638890F58B}" srcOrd="0" destOrd="0" presId="urn:microsoft.com/office/officeart/2009/3/layout/StepUpProcess"/>
    <dgm:cxn modelId="{5358AD1F-DD7F-44E4-8446-D7B5A56CB0CE}" type="presParOf" srcId="{FD708A7F-2AB2-4AF1-97C7-14315613CDC5}" destId="{8A13373A-1424-4B27-8965-0864D8CE8834}" srcOrd="10" destOrd="0" presId="urn:microsoft.com/office/officeart/2009/3/layout/StepUpProcess"/>
    <dgm:cxn modelId="{4339A655-6434-49DD-8A3C-C6EFB5F0A7B6}" type="presParOf" srcId="{8A13373A-1424-4B27-8965-0864D8CE8834}" destId="{054B9672-CBFC-4FD3-8793-4A7361DD3381}" srcOrd="0" destOrd="0" presId="urn:microsoft.com/office/officeart/2009/3/layout/StepUpProcess"/>
    <dgm:cxn modelId="{4B508AA9-4714-4E32-8A7D-B3D4CE54C1D3}" type="presParOf" srcId="{8A13373A-1424-4B27-8965-0864D8CE8834}" destId="{AD720120-6836-42F0-9FF6-7FFC5D8325D1}" srcOrd="1" destOrd="0" presId="urn:microsoft.com/office/officeart/2009/3/layout/StepUpProcess"/>
    <dgm:cxn modelId="{892CCEBC-EAD0-484A-8FA7-AAB7479E255D}" type="presParOf" srcId="{8A13373A-1424-4B27-8965-0864D8CE8834}" destId="{D94283A6-9F44-4308-B17F-9DEEF92DA89A}" srcOrd="2" destOrd="0" presId="urn:microsoft.com/office/officeart/2009/3/layout/StepUpProcess"/>
    <dgm:cxn modelId="{5339A111-5A8E-4551-9E75-43DB4D18958D}" type="presParOf" srcId="{FD708A7F-2AB2-4AF1-97C7-14315613CDC5}" destId="{682278E3-CE3B-4EBD-A3FC-E85C4F801EDF}" srcOrd="11" destOrd="0" presId="urn:microsoft.com/office/officeart/2009/3/layout/StepUpProcess"/>
    <dgm:cxn modelId="{9CC13836-1F37-4062-B4A6-3DF2D4D649E1}" type="presParOf" srcId="{682278E3-CE3B-4EBD-A3FC-E85C4F801EDF}" destId="{9C95F27F-A9E1-41EA-B12B-8979B4133D04}" srcOrd="0" destOrd="0" presId="urn:microsoft.com/office/officeart/2009/3/layout/StepUpProcess"/>
    <dgm:cxn modelId="{F2413242-04DB-4A73-8030-B4E7D32167EC}" type="presParOf" srcId="{FD708A7F-2AB2-4AF1-97C7-14315613CDC5}" destId="{620F5A18-46E7-467B-BF1E-40BCB87576F6}" srcOrd="12" destOrd="0" presId="urn:microsoft.com/office/officeart/2009/3/layout/StepUpProcess"/>
    <dgm:cxn modelId="{7DAC34D0-2A26-4621-BD0D-5A890092F4D9}" type="presParOf" srcId="{620F5A18-46E7-467B-BF1E-40BCB87576F6}" destId="{9D8C6502-EFE7-4FE4-B3E1-51F63D8E70DA}" srcOrd="0" destOrd="0" presId="urn:microsoft.com/office/officeart/2009/3/layout/StepUpProcess"/>
    <dgm:cxn modelId="{6BDC6002-4C5A-4D6D-914B-5DEFC725256E}" type="presParOf" srcId="{620F5A18-46E7-467B-BF1E-40BCB87576F6}" destId="{7726A170-D060-4A51-9C0B-13A3BE4FC38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D2EAF-A1AA-42EB-B31A-889A83F4BD43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B7ED7-CC91-43D0-ACC5-B327522A94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521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0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0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0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0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0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0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0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AE9C-CD45-49B5-869A-CDD101561E35}" type="datetime1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44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7C4-1BF8-439E-A38C-69A3D6428431}" type="datetime1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8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F0BE-DC34-47E1-8A59-B94ABCD4AC52}" type="datetime1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17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ACF3A-255D-48F7-92F8-248495756595}" type="datetime1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61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31B3A-D18F-4BD9-A4F3-339CCBBEEF99}" type="datetime1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17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37DDD-939A-46B8-BC7C-244496D243F2}" type="datetime1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258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4D594-7084-4D31-A1B4-A8FEFA6BFF85}" type="datetime1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35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9FC97-6A0A-43E9-8783-BC1E8903D626}" type="datetime1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632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4BB4-780C-431E-BDA2-37FE7BCE86CD}" type="datetime1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087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2480-71F7-4F51-80CF-D70C9EF04205}" type="datetime1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140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B4EDB-5694-4E0B-8133-5B19468E3DA6}" type="datetime1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15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AC99A-B9AD-40D6-AD5E-46EB6940390A}" type="datetime1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87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bz8Blfhfh8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lass8/OABProjec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1.png"/><Relationship Id="rId4" Type="http://schemas.microsoft.com/office/2007/relationships/hdphoto" Target="../media/hdphoto5.wdp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33.png"/><Relationship Id="rId7" Type="http://schemas.microsoft.com/office/2007/relationships/hdphoto" Target="../media/hdphoto6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27.png"/><Relationship Id="rId4" Type="http://schemas.microsoft.com/office/2007/relationships/hdphoto" Target="../media/hdphoto5.wdp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1.png"/><Relationship Id="rId4" Type="http://schemas.microsoft.com/office/2007/relationships/hdphoto" Target="../media/hdphoto5.wdp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33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1.png"/><Relationship Id="rId4" Type="http://schemas.microsoft.com/office/2007/relationships/hdphoto" Target="../media/hdphoto5.wdp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33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1.png"/><Relationship Id="rId4" Type="http://schemas.microsoft.com/office/2007/relationships/hdphoto" Target="../media/hdphoto5.wdp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33.png"/><Relationship Id="rId7" Type="http://schemas.microsoft.com/office/2007/relationships/hdphoto" Target="../media/hdphoto6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34.png"/><Relationship Id="rId4" Type="http://schemas.microsoft.com/office/2007/relationships/hdphoto" Target="../media/hdphoto5.wdp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33.png"/><Relationship Id="rId7" Type="http://schemas.microsoft.com/office/2007/relationships/hdphoto" Target="../media/hdphoto6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36.png"/><Relationship Id="rId4" Type="http://schemas.microsoft.com/office/2007/relationships/hdphoto" Target="../media/hdphoto5.wdp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33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1.png"/><Relationship Id="rId4" Type="http://schemas.microsoft.com/office/2007/relationships/hdphoto" Target="../media/hdphoto5.wdp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33.png"/><Relationship Id="rId7" Type="http://schemas.microsoft.com/office/2007/relationships/hdphoto" Target="../media/hdphoto6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40.png"/><Relationship Id="rId4" Type="http://schemas.microsoft.com/office/2007/relationships/hdphoto" Target="../media/hdphoto5.wdp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33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1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33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1.png"/><Relationship Id="rId4" Type="http://schemas.microsoft.com/office/2007/relationships/hdphoto" Target="../media/hdphoto5.wdp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6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46.png"/><Relationship Id="rId4" Type="http://schemas.microsoft.com/office/2007/relationships/hdphoto" Target="../media/hdphoto5.wdp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1.png"/><Relationship Id="rId4" Type="http://schemas.microsoft.com/office/2007/relationships/hdphoto" Target="../media/hdphoto5.wdp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6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48.png"/><Relationship Id="rId4" Type="http://schemas.microsoft.com/office/2007/relationships/hdphoto" Target="../media/hdphoto5.wdp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33.png"/><Relationship Id="rId7" Type="http://schemas.microsoft.com/office/2007/relationships/hdphoto" Target="../media/hdphoto6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49.png"/><Relationship Id="rId4" Type="http://schemas.microsoft.com/office/2007/relationships/hdphoto" Target="../media/hdphoto5.wdp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33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1.png"/><Relationship Id="rId4" Type="http://schemas.microsoft.com/office/2007/relationships/hdphoto" Target="../media/hdphoto5.wdp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microsoft.com/office/2007/relationships/diagramDrawing" Target="../diagrams/drawing1.xml"/><Relationship Id="rId5" Type="http://schemas.openxmlformats.org/officeDocument/2006/relationships/image" Target="../media/image111.png"/><Relationship Id="rId10" Type="http://schemas.openxmlformats.org/officeDocument/2006/relationships/diagramColors" Target="../diagrams/colors1.xml"/><Relationship Id="rId4" Type="http://schemas.microsoft.com/office/2007/relationships/hdphoto" Target="../media/hdphoto5.wdp"/><Relationship Id="rId9" Type="http://schemas.openxmlformats.org/officeDocument/2006/relationships/diagramQuickStyle" Target="../diagrams/quickStyle1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33.png"/><Relationship Id="rId7" Type="http://schemas.microsoft.com/office/2007/relationships/hdphoto" Target="../media/hdphoto6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53.png"/><Relationship Id="rId4" Type="http://schemas.microsoft.com/office/2007/relationships/hdphoto" Target="../media/hdphoto5.wdp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1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33.png"/><Relationship Id="rId7" Type="http://schemas.microsoft.com/office/2007/relationships/hdphoto" Target="../media/hdphoto6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56.png"/><Relationship Id="rId4" Type="http://schemas.microsoft.com/office/2007/relationships/hdphoto" Target="../media/hdphoto5.wdp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6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56.png"/><Relationship Id="rId4" Type="http://schemas.microsoft.com/office/2007/relationships/hdphoto" Target="../media/hdphoto5.wdp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6.wd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58.png"/><Relationship Id="rId4" Type="http://schemas.microsoft.com/office/2007/relationships/hdphoto" Target="../media/hdphoto5.wdp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6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59.png"/><Relationship Id="rId4" Type="http://schemas.microsoft.com/office/2007/relationships/hdphoto" Target="../media/hdphoto5.wdp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1.png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5.wdp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5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9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53.png"/><Relationship Id="rId4" Type="http://schemas.openxmlformats.org/officeDocument/2006/relationships/image" Target="../media/image102.png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5.png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33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1.png"/><Relationship Id="rId4" Type="http://schemas.microsoft.com/office/2007/relationships/hdphoto" Target="../media/hdphoto5.wdp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1.png"/><Relationship Id="rId4" Type="http://schemas.microsoft.com/office/2007/relationships/hdphoto" Target="../media/hdphoto5.wdp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33.png"/><Relationship Id="rId7" Type="http://schemas.microsoft.com/office/2007/relationships/hdphoto" Target="../media/hdphoto6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5.png"/><Relationship Id="rId10" Type="http://schemas.openxmlformats.org/officeDocument/2006/relationships/image" Target="../media/image118.png"/><Relationship Id="rId4" Type="http://schemas.microsoft.com/office/2007/relationships/hdphoto" Target="../media/hdphoto5.wdp"/><Relationship Id="rId9" Type="http://schemas.openxmlformats.org/officeDocument/2006/relationships/image" Target="../media/image11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microsoft.com/office/2007/relationships/hdphoto" Target="../media/hdphoto5.wdp"/><Relationship Id="rId7" Type="http://schemas.openxmlformats.org/officeDocument/2006/relationships/image" Target="../media/image1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microsoft.com/office/2007/relationships/hdphoto" Target="../media/hdphoto6.wdp"/><Relationship Id="rId4" Type="http://schemas.openxmlformats.org/officeDocument/2006/relationships/image" Target="../media/image111.png"/><Relationship Id="rId9" Type="http://schemas.openxmlformats.org/officeDocument/2006/relationships/image" Target="../media/image12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33.png"/><Relationship Id="rId7" Type="http://schemas.microsoft.com/office/2007/relationships/hdphoto" Target="../media/hdphoto6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23.png"/><Relationship Id="rId4" Type="http://schemas.microsoft.com/office/2007/relationships/hdphoto" Target="../media/hdphoto5.wdp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1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491630"/>
            <a:ext cx="9144000" cy="216024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53352" y="1535762"/>
            <a:ext cx="43788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OAB TENT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800" y="2625756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서울시 한강 텐트 대여 서비스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2826" y="2965906"/>
            <a:ext cx="31133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95000"/>
                  </a:schemeClr>
                </a:solidFill>
              </a:rPr>
              <a:t>융합소프트웨어 </a:t>
            </a:r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</a:rPr>
              <a:t>6</a:t>
            </a:r>
            <a:r>
              <a:rPr lang="ko-KR" altLang="en-US" sz="1050" dirty="0">
                <a:solidFill>
                  <a:schemeClr val="bg1">
                    <a:lumMod val="95000"/>
                  </a:schemeClr>
                </a:solidFill>
              </a:rPr>
              <a:t>회 차 </a:t>
            </a:r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</a:rPr>
              <a:t>~ </a:t>
            </a:r>
            <a:r>
              <a:rPr lang="ko-KR" altLang="en-US" sz="1050" dirty="0">
                <a:solidFill>
                  <a:schemeClr val="bg1">
                    <a:lumMod val="95000"/>
                  </a:schemeClr>
                </a:solidFill>
              </a:rPr>
              <a:t>웹 사이트 팀 프로젝트</a:t>
            </a:r>
            <a:endParaRPr lang="en-US" altLang="ko-KR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546" y="3219822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팀장 </a:t>
            </a:r>
            <a:r>
              <a:rPr lang="en-US" altLang="ko-KR" sz="1050" dirty="0">
                <a:solidFill>
                  <a:schemeClr val="bg1"/>
                </a:solidFill>
              </a:rPr>
              <a:t>: </a:t>
            </a:r>
            <a:r>
              <a:rPr lang="ko-KR" altLang="en-US" sz="1050" dirty="0">
                <a:solidFill>
                  <a:schemeClr val="bg1"/>
                </a:solidFill>
              </a:rPr>
              <a:t>최진우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543" y="3390115"/>
            <a:ext cx="24256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팀원 </a:t>
            </a:r>
            <a:r>
              <a:rPr lang="en-US" altLang="ko-KR" sz="1050" dirty="0">
                <a:solidFill>
                  <a:schemeClr val="bg1"/>
                </a:solidFill>
              </a:rPr>
              <a:t>: </a:t>
            </a:r>
            <a:r>
              <a:rPr lang="ko-KR" altLang="en-US" sz="1050" dirty="0">
                <a:solidFill>
                  <a:schemeClr val="bg1"/>
                </a:solidFill>
              </a:rPr>
              <a:t>김수현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김은수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최대근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황제선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98264" y="3251760"/>
            <a:ext cx="38443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시연 영상</a:t>
            </a:r>
            <a:r>
              <a:rPr lang="en-US" altLang="ko-KR" sz="1000" dirty="0">
                <a:solidFill>
                  <a:schemeClr val="bg1"/>
                </a:solidFill>
              </a:rPr>
              <a:t> : </a:t>
            </a:r>
            <a:r>
              <a:rPr lang="en-US" altLang="ko-KR" sz="1000" dirty="0">
                <a:solidFill>
                  <a:schemeClr val="bg1"/>
                </a:solidFill>
                <a:hlinkClick r:id="rId3"/>
              </a:rPr>
              <a:t>https://youtu.be/ubz8Blfhfh8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프로젝트 </a:t>
            </a:r>
            <a:r>
              <a:rPr lang="ko-KR" altLang="en-US" sz="1000" dirty="0" smtClean="0">
                <a:solidFill>
                  <a:schemeClr val="bg1"/>
                </a:solidFill>
              </a:rPr>
              <a:t>소스</a:t>
            </a:r>
            <a:r>
              <a:rPr lang="en-US" altLang="ko-KR" sz="1000" dirty="0" smtClean="0">
                <a:solidFill>
                  <a:schemeClr val="bg1"/>
                </a:solidFill>
              </a:rPr>
              <a:t>&amp;</a:t>
            </a:r>
            <a:r>
              <a:rPr lang="ko-KR" altLang="en-US" sz="1000" dirty="0" smtClean="0">
                <a:solidFill>
                  <a:schemeClr val="bg1"/>
                </a:solidFill>
              </a:rPr>
              <a:t>산출물 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>
                <a:solidFill>
                  <a:schemeClr val="bg1"/>
                </a:solidFill>
                <a:hlinkClick r:id="rId4"/>
              </a:rPr>
              <a:t>https://github.com/class8/OABProject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3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>
                <a:solidFill>
                  <a:srgbClr val="3B5735"/>
                </a:solidFill>
              </a:rPr>
              <a:t>10</a:t>
            </a:fld>
            <a:endParaRPr lang="ko-KR" altLang="en-US" dirty="0">
              <a:solidFill>
                <a:srgbClr val="3B5735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128" y1="16412" x2="19128" y2="16412"/>
                        <a14:foregroundMark x1="53020" y1="19084" x2="53020" y2="19084"/>
                        <a14:foregroundMark x1="29195" y1="41985" x2="29195" y2="41985"/>
                        <a14:foregroundMark x1="21812" y1="43511" x2="21812" y2="43511"/>
                        <a14:foregroundMark x1="23490" y1="59542" x2="23490" y2="59542"/>
                        <a14:foregroundMark x1="65772" y1="61832" x2="65772" y2="61832"/>
                        <a14:foregroundMark x1="61409" y1="71756" x2="61409" y2="71756"/>
                        <a14:foregroundMark x1="46980" y1="81679" x2="46980" y2="81679"/>
                        <a14:foregroundMark x1="54027" y1="84351" x2="54027" y2="84351"/>
                        <a14:foregroundMark x1="61745" y1="84733" x2="61745" y2="84733"/>
                        <a14:foregroundMark x1="70470" y1="84351" x2="70470" y2="84351"/>
                        <a14:foregroundMark x1="74832" y1="83206" x2="74832" y2="83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580" y="796882"/>
            <a:ext cx="1044423" cy="67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1563638"/>
            <a:ext cx="7920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 latinLnBrk="0">
              <a:lnSpc>
                <a:spcPct val="150000"/>
              </a:lnSpc>
              <a:buFont typeface="+mj-lt"/>
              <a:buAutoNum type="arabicParenR" startAt="7"/>
            </a:pPr>
            <a:r>
              <a:rPr lang="ko-KR" altLang="en-US" b="1" dirty="0" smtClean="0"/>
              <a:t>환불 요청</a:t>
            </a:r>
            <a:endParaRPr lang="en-US" altLang="ko-KR" sz="24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대여시간 </a:t>
            </a:r>
            <a:r>
              <a:rPr lang="en-US" altLang="ko-KR" sz="1200" dirty="0"/>
              <a:t>1</a:t>
            </a:r>
            <a:r>
              <a:rPr lang="ko-KR" altLang="en-US" sz="1200" dirty="0"/>
              <a:t>시간 전 </a:t>
            </a:r>
            <a:r>
              <a:rPr lang="en-US" altLang="ko-KR" sz="1200" dirty="0"/>
              <a:t>/ </a:t>
            </a:r>
            <a:r>
              <a:rPr lang="ko-KR" altLang="en-US" sz="1200" dirty="0"/>
              <a:t>기상 악화로 인한 환불은 </a:t>
            </a:r>
            <a:r>
              <a:rPr lang="en-US" altLang="ko-KR" sz="1200" dirty="0"/>
              <a:t>100% 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예약 시간이 지나면 환불 금액 </a:t>
            </a:r>
            <a:r>
              <a:rPr lang="en-US" altLang="ko-KR" sz="1200" dirty="0"/>
              <a:t>50% </a:t>
            </a:r>
            <a:r>
              <a:rPr lang="ko-KR" altLang="en-US" sz="1200" dirty="0"/>
              <a:t>반환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계좌 이체 시 확인 후 송금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이용 중</a:t>
            </a:r>
            <a:r>
              <a:rPr lang="en-US" altLang="ko-KR" sz="1200" dirty="0"/>
              <a:t>/ </a:t>
            </a:r>
            <a:r>
              <a:rPr lang="ko-KR" altLang="en-US" sz="1200" dirty="0"/>
              <a:t>이용종료 </a:t>
            </a:r>
            <a:r>
              <a:rPr lang="en-US" altLang="ko-KR" sz="1200" dirty="0"/>
              <a:t>: </a:t>
            </a:r>
            <a:r>
              <a:rPr lang="ko-KR" altLang="en-US" sz="1200" dirty="0"/>
              <a:t>환불 불가능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카드 결제 시 카드 승인 해제 시 취소</a:t>
            </a:r>
            <a:r>
              <a:rPr lang="en-US" altLang="ko-KR" sz="1200" dirty="0"/>
              <a:t>/ </a:t>
            </a:r>
            <a:r>
              <a:rPr lang="ko-KR" altLang="en-US" sz="1200" dirty="0"/>
              <a:t>환불 처리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257276" y="875496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>
                <a:solidFill>
                  <a:schemeClr val="bg1"/>
                </a:solidFill>
              </a:rPr>
              <a:t>: ‘</a:t>
            </a:r>
            <a:r>
              <a:rPr lang="ko-KR" altLang="en-US" sz="2000" b="1" dirty="0">
                <a:solidFill>
                  <a:schemeClr val="bg1"/>
                </a:solidFill>
              </a:rPr>
              <a:t>사용자 요구사항</a:t>
            </a:r>
            <a:r>
              <a:rPr lang="en-US" altLang="ko-KR" sz="2000" b="1" dirty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8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100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6574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‘1:1 </a:t>
            </a:r>
            <a:r>
              <a:rPr lang="ko-KR" altLang="en-US" b="1" dirty="0">
                <a:solidFill>
                  <a:srgbClr val="3B5735"/>
                </a:solidFill>
              </a:rPr>
              <a:t>문의 사항</a:t>
            </a:r>
            <a:r>
              <a:rPr lang="en-US" altLang="ko-KR" b="1" dirty="0">
                <a:solidFill>
                  <a:srgbClr val="3B5735"/>
                </a:solidFill>
              </a:rPr>
              <a:t> </a:t>
            </a:r>
            <a:r>
              <a:rPr lang="ko-KR" altLang="en-US" b="1" dirty="0" err="1">
                <a:solidFill>
                  <a:srgbClr val="3B5735"/>
                </a:solidFill>
              </a:rPr>
              <a:t>답글</a:t>
            </a:r>
            <a:r>
              <a:rPr lang="ko-KR" altLang="en-US" b="1" dirty="0">
                <a:solidFill>
                  <a:srgbClr val="3B5735"/>
                </a:solidFill>
              </a:rPr>
              <a:t> 상세 페이지 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26747" y="-20538"/>
            <a:ext cx="2717253" cy="516403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410596" y="1204249"/>
            <a:ext cx="27783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사용자의 </a:t>
            </a:r>
            <a:r>
              <a:rPr lang="ko-KR" altLang="en-US" sz="1100" dirty="0" err="1">
                <a:solidFill>
                  <a:schemeClr val="bg1"/>
                </a:solidFill>
              </a:rPr>
              <a:t>문의글에</a:t>
            </a:r>
            <a:r>
              <a:rPr lang="ko-KR" altLang="en-US" sz="1100" dirty="0">
                <a:solidFill>
                  <a:schemeClr val="bg1"/>
                </a:solidFill>
              </a:rPr>
              <a:t> 답변 한 글을 삭제 할 수 있습니다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목록 버튼 클릭 시 </a:t>
            </a:r>
            <a:r>
              <a:rPr lang="en-US" altLang="ko-KR" sz="1100" dirty="0">
                <a:solidFill>
                  <a:schemeClr val="bg1"/>
                </a:solidFill>
              </a:rPr>
              <a:t>‘1:1</a:t>
            </a:r>
            <a:r>
              <a:rPr lang="ko-KR" altLang="en-US" sz="1100" dirty="0">
                <a:solidFill>
                  <a:schemeClr val="bg1"/>
                </a:solidFill>
              </a:rPr>
              <a:t>문의 리스트 페이지</a:t>
            </a:r>
            <a:r>
              <a:rPr lang="en-US" altLang="ko-KR" sz="1100" dirty="0">
                <a:solidFill>
                  <a:schemeClr val="bg1"/>
                </a:solidFill>
              </a:rPr>
              <a:t>’ </a:t>
            </a:r>
            <a:r>
              <a:rPr lang="ko-KR" altLang="en-US" sz="1100" dirty="0">
                <a:solidFill>
                  <a:schemeClr val="bg1"/>
                </a:solidFill>
              </a:rPr>
              <a:t>이동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err="1">
                <a:solidFill>
                  <a:schemeClr val="bg1"/>
                </a:solidFill>
              </a:rPr>
              <a:t>답글쓰기</a:t>
            </a:r>
            <a:r>
              <a:rPr lang="ko-KR" altLang="en-US" sz="1100" dirty="0">
                <a:solidFill>
                  <a:schemeClr val="bg1"/>
                </a:solidFill>
              </a:rPr>
              <a:t> 버튼을 누르면 현재 글에 또 다른 </a:t>
            </a:r>
            <a:r>
              <a:rPr lang="ko-KR" altLang="en-US" sz="1100" dirty="0" err="1">
                <a:solidFill>
                  <a:schemeClr val="bg1"/>
                </a:solidFill>
              </a:rPr>
              <a:t>답글을</a:t>
            </a:r>
            <a:r>
              <a:rPr lang="ko-KR" altLang="en-US" sz="1100" dirty="0">
                <a:solidFill>
                  <a:schemeClr val="bg1"/>
                </a:solidFill>
              </a:rPr>
              <a:t> 게시 할 수 있습니다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글 수정 버튼을 누르면 관리자가 작성한 글을 수정 할 수 있습니다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5707" y="1000006"/>
            <a:ext cx="5732489" cy="3640139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411760" y="1358900"/>
            <a:ext cx="1487761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타원 18"/>
          <p:cNvSpPr/>
          <p:nvPr/>
        </p:nvSpPr>
        <p:spPr>
          <a:xfrm>
            <a:off x="3203848" y="422793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427984" y="421412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851920" y="421983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076056" y="421983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6929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7544" y="987574"/>
            <a:ext cx="5544616" cy="3744416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101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‘1:1 </a:t>
            </a:r>
            <a:r>
              <a:rPr lang="ko-KR" altLang="en-US" b="1" dirty="0">
                <a:solidFill>
                  <a:srgbClr val="3B5735"/>
                </a:solidFill>
              </a:rPr>
              <a:t>문의 사항</a:t>
            </a:r>
            <a:r>
              <a:rPr lang="en-US" altLang="ko-KR" b="1" dirty="0">
                <a:solidFill>
                  <a:srgbClr val="3B5735"/>
                </a:solidFill>
              </a:rPr>
              <a:t> </a:t>
            </a:r>
            <a:r>
              <a:rPr lang="ko-KR" altLang="en-US" b="1" dirty="0" err="1">
                <a:solidFill>
                  <a:srgbClr val="3B5735"/>
                </a:solidFill>
              </a:rPr>
              <a:t>답글</a:t>
            </a:r>
            <a:r>
              <a:rPr lang="ko-KR" altLang="en-US" b="1" dirty="0">
                <a:solidFill>
                  <a:srgbClr val="3B5735"/>
                </a:solidFill>
              </a:rPr>
              <a:t> 작성 페이지 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56176" y="968854"/>
            <a:ext cx="28803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사용자가 작성한 문의 글의 상세보기를 같은 페이지 출력</a:t>
            </a:r>
            <a:r>
              <a:rPr lang="en-US" altLang="ko-KR" sz="1100" dirty="0"/>
              <a:t>.  </a:t>
            </a:r>
            <a:r>
              <a:rPr lang="ko-KR" altLang="en-US" sz="1100" b="1" dirty="0"/>
              <a:t>제목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내용은 필수 입력 사항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필수 입력 사항을 모두 입력 한 후 등록 클릭 시 </a:t>
            </a:r>
            <a:r>
              <a:rPr lang="ko-KR" altLang="en-US" sz="1100" b="1" dirty="0"/>
              <a:t>성공적으로 등록</a:t>
            </a:r>
            <a:r>
              <a:rPr lang="ko-KR" altLang="en-US" sz="1100" dirty="0"/>
              <a:t> 될 시 </a:t>
            </a:r>
            <a:r>
              <a:rPr lang="en-US" altLang="ko-KR" sz="1100" b="1" dirty="0"/>
              <a:t>‘1:1</a:t>
            </a:r>
            <a:r>
              <a:rPr lang="ko-KR" altLang="en-US" sz="1100" b="1" dirty="0"/>
              <a:t>문의 게시판 리스트 페이지</a:t>
            </a:r>
            <a:r>
              <a:rPr lang="en-US" altLang="ko-KR" sz="1100" b="1" dirty="0"/>
              <a:t>’</a:t>
            </a:r>
            <a:r>
              <a:rPr lang="en-US" altLang="ko-KR" sz="1100" dirty="0"/>
              <a:t> </a:t>
            </a:r>
            <a:r>
              <a:rPr lang="ko-KR" altLang="en-US" sz="1100" dirty="0"/>
              <a:t>이동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취소 버튼을 누르면 </a:t>
            </a:r>
            <a:r>
              <a:rPr lang="en-US" altLang="ko-KR" sz="1100" dirty="0"/>
              <a:t>‘</a:t>
            </a:r>
            <a:r>
              <a:rPr lang="ko-KR" altLang="en-US" sz="1100" dirty="0"/>
              <a:t>관리자가 보고 있던 </a:t>
            </a:r>
            <a:r>
              <a:rPr lang="ko-KR" altLang="en-US" sz="1100" dirty="0" err="1"/>
              <a:t>문의글</a:t>
            </a:r>
            <a:r>
              <a:rPr lang="ko-KR" altLang="en-US" sz="1100" dirty="0"/>
              <a:t> 상세보기 페이지</a:t>
            </a:r>
            <a:r>
              <a:rPr lang="en-US" altLang="ko-KR" sz="1100" dirty="0"/>
              <a:t>’ </a:t>
            </a:r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" t="14420" r="3080" b="8027"/>
          <a:stretch/>
        </p:blipFill>
        <p:spPr bwMode="auto">
          <a:xfrm>
            <a:off x="3176322" y="2245457"/>
            <a:ext cx="2514600" cy="530079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638700" y="2872824"/>
            <a:ext cx="5085427" cy="1614688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타원 18"/>
          <p:cNvSpPr/>
          <p:nvPr/>
        </p:nvSpPr>
        <p:spPr>
          <a:xfrm>
            <a:off x="4283968" y="434859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932040" y="434859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19" idx="0"/>
            <a:endCxn id="27" idx="2"/>
          </p:cNvCxnSpPr>
          <p:nvPr/>
        </p:nvCxnSpPr>
        <p:spPr>
          <a:xfrm flipH="1" flipV="1">
            <a:off x="4433622" y="2775536"/>
            <a:ext cx="1" cy="1573056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2783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4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102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‘1:1 </a:t>
            </a:r>
            <a:r>
              <a:rPr lang="ko-KR" altLang="en-US" b="1" dirty="0">
                <a:solidFill>
                  <a:srgbClr val="3B5735"/>
                </a:solidFill>
              </a:rPr>
              <a:t>문의 사항</a:t>
            </a:r>
            <a:r>
              <a:rPr lang="en-US" altLang="ko-KR" b="1" dirty="0">
                <a:solidFill>
                  <a:srgbClr val="3B5735"/>
                </a:solidFill>
              </a:rPr>
              <a:t> </a:t>
            </a:r>
            <a:r>
              <a:rPr lang="ko-KR" altLang="en-US" b="1" dirty="0" err="1">
                <a:solidFill>
                  <a:srgbClr val="3B5735"/>
                </a:solidFill>
              </a:rPr>
              <a:t>답글</a:t>
            </a:r>
            <a:r>
              <a:rPr lang="ko-KR" altLang="en-US" b="1" dirty="0">
                <a:solidFill>
                  <a:srgbClr val="3B5735"/>
                </a:solidFill>
              </a:rPr>
              <a:t> 작성 페이지 소스 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80112" y="968854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1" dirty="0">
                <a:ea typeface="Microsoft JhengHei" pitchFamily="34" charset="-120"/>
              </a:rPr>
              <a:t>일반 게시 글과 달리</a:t>
            </a:r>
            <a:r>
              <a:rPr lang="en-US" altLang="ko-KR" sz="1100" b="1" dirty="0">
                <a:ea typeface="Microsoft JhengHei" pitchFamily="34" charset="-120"/>
              </a:rPr>
              <a:t> </a:t>
            </a:r>
            <a:r>
              <a:rPr lang="ko-KR" altLang="en-US" sz="1100" b="1" dirty="0">
                <a:ea typeface="Microsoft JhengHei" pitchFamily="34" charset="-120"/>
              </a:rPr>
              <a:t>원 글에 답 글을 달아가는 구조로 되어 있기 때문에 </a:t>
            </a:r>
            <a:r>
              <a:rPr lang="en-US" altLang="ko-KR" sz="1100" b="1" dirty="0">
                <a:ea typeface="Microsoft JhengHei" pitchFamily="34" charset="-120"/>
              </a:rPr>
              <a:t>insert </a:t>
            </a:r>
            <a:r>
              <a:rPr lang="ko-KR" altLang="en-US" sz="1100" b="1" dirty="0">
                <a:ea typeface="Microsoft JhengHei" pitchFamily="34" charset="-120"/>
              </a:rPr>
              <a:t>할 때 </a:t>
            </a:r>
            <a:r>
              <a:rPr lang="ko-KR" altLang="en-US" sz="1100" b="1" dirty="0" err="1">
                <a:ea typeface="Microsoft JhengHei" pitchFamily="34" charset="-120"/>
              </a:rPr>
              <a:t>컬럼에</a:t>
            </a:r>
            <a:r>
              <a:rPr lang="ko-KR" altLang="en-US" sz="1100" b="1" dirty="0">
                <a:ea typeface="Microsoft JhengHei" pitchFamily="34" charset="-120"/>
              </a:rPr>
              <a:t> 값을 어떻게 배치하느냐에 따라 </a:t>
            </a:r>
            <a:r>
              <a:rPr lang="en-US" altLang="ko-KR" sz="1100" b="1" dirty="0">
                <a:ea typeface="Microsoft JhengHei" pitchFamily="34" charset="-120"/>
              </a:rPr>
              <a:t>List </a:t>
            </a:r>
            <a:r>
              <a:rPr lang="ko-KR" altLang="en-US" sz="1100" b="1" dirty="0">
                <a:ea typeface="Microsoft JhengHei" pitchFamily="34" charset="-120"/>
              </a:rPr>
              <a:t>출력에서 원 글과</a:t>
            </a:r>
            <a:r>
              <a:rPr lang="en-US" altLang="ko-KR" sz="1100" b="1" dirty="0">
                <a:ea typeface="Microsoft JhengHei" pitchFamily="34" charset="-120"/>
              </a:rPr>
              <a:t> </a:t>
            </a:r>
            <a:r>
              <a:rPr lang="ko-KR" altLang="en-US" sz="1100" b="1" dirty="0">
                <a:ea typeface="Microsoft JhengHei" pitchFamily="34" charset="-120"/>
              </a:rPr>
              <a:t>답 글을 나란히 조회 할 수 있음 </a:t>
            </a:r>
            <a:endParaRPr lang="en-US" altLang="ko-KR" sz="1100" dirty="0"/>
          </a:p>
        </p:txBody>
      </p:sp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68854"/>
            <a:ext cx="4464496" cy="3115064"/>
          </a:xfrm>
          <a:prstGeom prst="rect">
            <a:avLst/>
          </a:prstGeom>
          <a:noFill/>
          <a:ln w="2540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1099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103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6574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‘1:1 </a:t>
            </a:r>
            <a:r>
              <a:rPr lang="ko-KR" altLang="en-US" b="1" dirty="0">
                <a:solidFill>
                  <a:srgbClr val="3B5735"/>
                </a:solidFill>
              </a:rPr>
              <a:t>문의 사항</a:t>
            </a:r>
            <a:r>
              <a:rPr lang="en-US" altLang="ko-KR" b="1" dirty="0">
                <a:solidFill>
                  <a:srgbClr val="3B5735"/>
                </a:solidFill>
              </a:rPr>
              <a:t> </a:t>
            </a:r>
            <a:r>
              <a:rPr lang="ko-KR" altLang="en-US" b="1" dirty="0" err="1">
                <a:solidFill>
                  <a:srgbClr val="3B5735"/>
                </a:solidFill>
              </a:rPr>
              <a:t>답글</a:t>
            </a:r>
            <a:r>
              <a:rPr lang="ko-KR" altLang="en-US" b="1" dirty="0">
                <a:solidFill>
                  <a:srgbClr val="3B5735"/>
                </a:solidFill>
              </a:rPr>
              <a:t> 작성 후 </a:t>
            </a:r>
            <a:r>
              <a:rPr lang="en-US" altLang="ko-KR" b="1" dirty="0">
                <a:solidFill>
                  <a:srgbClr val="3B5735"/>
                </a:solidFill>
              </a:rPr>
              <a:t>1:1 </a:t>
            </a:r>
            <a:r>
              <a:rPr lang="ko-KR" altLang="en-US" b="1" dirty="0">
                <a:solidFill>
                  <a:srgbClr val="3B5735"/>
                </a:solidFill>
              </a:rPr>
              <a:t>문의 리스트 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56176" y="1029188"/>
            <a:ext cx="289726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/>
              <a:t>사용자가 작성하는 문의 글은 기본적으로 </a:t>
            </a:r>
            <a:r>
              <a:rPr lang="en-US" altLang="ko-KR" sz="1100" b="1" dirty="0"/>
              <a:t>‘</a:t>
            </a:r>
            <a:r>
              <a:rPr lang="ko-KR" altLang="en-US" sz="1100" b="1" dirty="0" err="1"/>
              <a:t>미답변</a:t>
            </a:r>
            <a:r>
              <a:rPr lang="en-US" altLang="ko-KR" sz="1100" b="1" dirty="0"/>
              <a:t>’</a:t>
            </a:r>
            <a:r>
              <a:rPr lang="ko-KR" altLang="en-US" sz="1100" dirty="0"/>
              <a:t>으로 </a:t>
            </a:r>
            <a:r>
              <a:rPr lang="ko-KR" altLang="en-US" sz="1100" b="1" dirty="0"/>
              <a:t>작성</a:t>
            </a:r>
            <a:r>
              <a:rPr lang="en-US" altLang="ko-KR" sz="1100" b="1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/>
              <a:t>이후 관리자가 사용자의 문의 글에 </a:t>
            </a:r>
            <a:r>
              <a:rPr lang="ko-KR" altLang="en-US" sz="1100" b="1" dirty="0" err="1"/>
              <a:t>답글을</a:t>
            </a:r>
            <a:r>
              <a:rPr lang="ko-KR" altLang="en-US" sz="1100" b="1" dirty="0"/>
              <a:t> 달면 </a:t>
            </a:r>
            <a:r>
              <a:rPr lang="en-US" altLang="ko-KR" sz="1100" b="1" dirty="0"/>
              <a:t>‘</a:t>
            </a:r>
            <a:r>
              <a:rPr lang="ko-KR" altLang="en-US" sz="1100" b="1" dirty="0"/>
              <a:t>답변</a:t>
            </a:r>
            <a:r>
              <a:rPr lang="en-US" altLang="ko-KR" sz="1100" b="1" dirty="0"/>
              <a:t>’</a:t>
            </a:r>
            <a:r>
              <a:rPr lang="ko-KR" altLang="en-US" sz="1100" b="1" dirty="0"/>
              <a:t>으로 자동적으로 변경</a:t>
            </a:r>
            <a:endParaRPr lang="en-US" altLang="ko-KR" sz="1100" dirty="0"/>
          </a:p>
          <a:p>
            <a:pPr algn="just">
              <a:lnSpc>
                <a:spcPct val="150000"/>
              </a:lnSpc>
            </a:pPr>
            <a:endParaRPr lang="en-US" altLang="ko-KR" sz="1100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7350" y="1029188"/>
            <a:ext cx="5624810" cy="1770459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60" y="3003798"/>
            <a:ext cx="5638800" cy="1440160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467544" y="2211710"/>
            <a:ext cx="576064" cy="36004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121347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104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‘1:1 </a:t>
            </a:r>
            <a:r>
              <a:rPr lang="ko-KR" altLang="en-US" b="1" dirty="0">
                <a:solidFill>
                  <a:srgbClr val="3B5735"/>
                </a:solidFill>
              </a:rPr>
              <a:t>문의 사항</a:t>
            </a:r>
            <a:r>
              <a:rPr lang="en-US" altLang="ko-KR" b="1" dirty="0">
                <a:solidFill>
                  <a:srgbClr val="3B5735"/>
                </a:solidFill>
              </a:rPr>
              <a:t> </a:t>
            </a:r>
            <a:r>
              <a:rPr lang="ko-KR" altLang="en-US" b="1" dirty="0" err="1">
                <a:solidFill>
                  <a:srgbClr val="3B5735"/>
                </a:solidFill>
              </a:rPr>
              <a:t>답글</a:t>
            </a:r>
            <a:r>
              <a:rPr lang="ko-KR" altLang="en-US" b="1" dirty="0">
                <a:solidFill>
                  <a:srgbClr val="3B5735"/>
                </a:solidFill>
              </a:rPr>
              <a:t> 수정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7"/>
          <a:srcRect/>
          <a:stretch>
            <a:fillRect/>
          </a:stretch>
        </p:blipFill>
        <p:spPr>
          <a:xfrm>
            <a:off x="827584" y="915566"/>
            <a:ext cx="5328592" cy="2736304"/>
          </a:xfrm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t="8824" r="4111" b="8653"/>
          <a:stretch/>
        </p:blipFill>
        <p:spPr bwMode="auto">
          <a:xfrm>
            <a:off x="817020" y="3770611"/>
            <a:ext cx="4081182" cy="813547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>
          <a:xfrm>
            <a:off x="4898202" y="320963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03268" y="320963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56176" y="921807"/>
            <a:ext cx="289726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내용을 입력하지 않고 수정 버튼 클릭 시 알림 창 출력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내용을 입력 후 수정 버튼 클릭 시 수정완료</a:t>
            </a:r>
            <a:r>
              <a:rPr lang="en-US" altLang="ko-KR" sz="1100" dirty="0"/>
              <a:t>, ‘1:1</a:t>
            </a:r>
            <a:r>
              <a:rPr lang="ko-KR" altLang="en-US" sz="1100" dirty="0"/>
              <a:t>문의 리스트 페이지</a:t>
            </a:r>
            <a:r>
              <a:rPr lang="en-US" altLang="ko-KR" sz="1100" dirty="0"/>
              <a:t>’ </a:t>
            </a:r>
            <a:r>
              <a:rPr lang="ko-KR" altLang="en-US" sz="1100" dirty="0"/>
              <a:t>이동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취소 버튼 클릭 시 이전 페이지 이동</a:t>
            </a:r>
            <a:endParaRPr lang="en-US" altLang="ko-KR" sz="1100" dirty="0"/>
          </a:p>
        </p:txBody>
      </p:sp>
      <p:sp>
        <p:nvSpPr>
          <p:cNvPr id="18" name="타원 17"/>
          <p:cNvSpPr/>
          <p:nvPr/>
        </p:nvSpPr>
        <p:spPr>
          <a:xfrm>
            <a:off x="4139952" y="4155205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1099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3568" y="917364"/>
            <a:ext cx="5482369" cy="3814626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105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4400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</a:t>
            </a:r>
            <a:r>
              <a:rPr lang="en-US" altLang="ko-KR" b="1" dirty="0" smtClean="0">
                <a:solidFill>
                  <a:srgbClr val="3B5735"/>
                </a:solidFill>
              </a:rPr>
              <a:t>‘</a:t>
            </a:r>
            <a:r>
              <a:rPr lang="ko-KR" altLang="en-US" b="1" dirty="0" smtClean="0">
                <a:solidFill>
                  <a:srgbClr val="3B5735"/>
                </a:solidFill>
              </a:rPr>
              <a:t>공지사항 리스트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686041" y="2491931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56176" y="883915"/>
            <a:ext cx="2897269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글쓰기 버튼 클릭 시 공지사항 작성 페이지 이동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작성일</a:t>
            </a:r>
            <a:r>
              <a:rPr lang="en-US" altLang="ko-KR" sz="1100" dirty="0"/>
              <a:t>/</a:t>
            </a:r>
            <a:r>
              <a:rPr lang="ko-KR" altLang="en-US" sz="1100" dirty="0"/>
              <a:t>조회수를 클릭해 정렬 변경 가능</a:t>
            </a:r>
            <a:r>
              <a:rPr lang="en-US" altLang="ko-KR" sz="1100" dirty="0"/>
              <a:t>, </a:t>
            </a:r>
            <a:r>
              <a:rPr lang="ko-KR" altLang="en-US" sz="1100" dirty="0"/>
              <a:t>제목 클릭 시 공지 글의 상세 페이지 이동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페이지 처리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검색 기능 </a:t>
            </a:r>
            <a:r>
              <a:rPr lang="en-US" altLang="ko-KR" sz="1100" dirty="0"/>
              <a:t>(</a:t>
            </a:r>
            <a:r>
              <a:rPr lang="ko-KR" altLang="en-US" sz="1100" dirty="0"/>
              <a:t>전체</a:t>
            </a:r>
            <a:r>
              <a:rPr lang="en-US" altLang="ko-KR" sz="1100" dirty="0"/>
              <a:t>, </a:t>
            </a:r>
            <a:r>
              <a:rPr lang="ko-KR" altLang="en-US" sz="1100" dirty="0"/>
              <a:t>제목</a:t>
            </a:r>
            <a:r>
              <a:rPr lang="en-US" altLang="ko-KR" sz="1100" dirty="0"/>
              <a:t>, </a:t>
            </a:r>
            <a:r>
              <a:rPr lang="ko-KR" altLang="en-US" sz="1100" dirty="0"/>
              <a:t>내용</a:t>
            </a:r>
            <a:r>
              <a:rPr lang="en-US" altLang="ko-KR" sz="1100" dirty="0"/>
              <a:t>)</a:t>
            </a:r>
          </a:p>
        </p:txBody>
      </p:sp>
      <p:sp>
        <p:nvSpPr>
          <p:cNvPr id="18" name="타원 17"/>
          <p:cNvSpPr/>
          <p:nvPr/>
        </p:nvSpPr>
        <p:spPr>
          <a:xfrm>
            <a:off x="1622875" y="2144798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7504" y="4227934"/>
            <a:ext cx="3600400" cy="610087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683568" y="2486835"/>
            <a:ext cx="873857" cy="144016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1900282" y="2486834"/>
            <a:ext cx="3679830" cy="1000635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3635896" y="3496633"/>
            <a:ext cx="576064" cy="152399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1835696" y="2283718"/>
            <a:ext cx="432048" cy="203116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8" name="타원 27"/>
          <p:cNvSpPr/>
          <p:nvPr/>
        </p:nvSpPr>
        <p:spPr>
          <a:xfrm>
            <a:off x="1875349" y="3570989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99992" y="2484917"/>
            <a:ext cx="1080120" cy="8683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4" name="직선 화살표 연결선 3"/>
          <p:cNvCxnSpPr>
            <a:stCxn id="22" idx="3"/>
          </p:cNvCxnSpPr>
          <p:nvPr/>
        </p:nvCxnSpPr>
        <p:spPr>
          <a:xfrm>
            <a:off x="1557425" y="2558843"/>
            <a:ext cx="364759" cy="428308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454558" y="3321888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267744" y="2696797"/>
            <a:ext cx="864096" cy="152399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375653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9552" y="964919"/>
            <a:ext cx="5472608" cy="2758959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106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849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공지사항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공지사항 상세보기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220072" y="3148367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644008" y="313762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56176" y="921807"/>
            <a:ext cx="289726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목록 버튼 클릭 시 </a:t>
            </a:r>
            <a:r>
              <a:rPr lang="en-US" altLang="ko-KR" sz="1100" b="1" dirty="0"/>
              <a:t>‘</a:t>
            </a:r>
            <a:r>
              <a:rPr lang="ko-KR" altLang="en-US" sz="1100" b="1" dirty="0"/>
              <a:t>공지사항 리스트 페이지</a:t>
            </a:r>
            <a:r>
              <a:rPr lang="en-US" altLang="ko-KR" sz="1100" b="1" dirty="0"/>
              <a:t>’ </a:t>
            </a:r>
            <a:r>
              <a:rPr lang="ko-KR" altLang="en-US" sz="1100" b="1" dirty="0"/>
              <a:t>이동</a:t>
            </a:r>
            <a:endParaRPr lang="en-US" altLang="ko-KR" sz="1100" b="1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b="1" dirty="0"/>
              <a:t>삭제 버튼 </a:t>
            </a:r>
            <a:r>
              <a:rPr lang="ko-KR" altLang="en-US" sz="1100" dirty="0"/>
              <a:t>클릭 시 </a:t>
            </a:r>
            <a:r>
              <a:rPr lang="ko-KR" altLang="en-US" sz="1100" b="1" dirty="0"/>
              <a:t>공지 글 삭제 후 </a:t>
            </a:r>
            <a:r>
              <a:rPr lang="en-US" altLang="ko-KR" sz="1100" b="1" dirty="0"/>
              <a:t>‘</a:t>
            </a:r>
            <a:r>
              <a:rPr lang="ko-KR" altLang="en-US" sz="1100" b="1" dirty="0"/>
              <a:t>공지사항 리스트 페이지</a:t>
            </a:r>
            <a:r>
              <a:rPr lang="en-US" altLang="ko-KR" sz="1100" b="1" dirty="0"/>
              <a:t>’ </a:t>
            </a:r>
            <a:r>
              <a:rPr lang="ko-KR" altLang="en-US" sz="1100" b="1" dirty="0"/>
              <a:t>이동</a:t>
            </a:r>
            <a:endParaRPr lang="en-US" altLang="ko-KR" sz="1100" b="1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수정 버튼 클릭 시 </a:t>
            </a:r>
            <a:r>
              <a:rPr lang="en-US" altLang="ko-KR" sz="1100" b="1" dirty="0"/>
              <a:t>‘</a:t>
            </a:r>
            <a:r>
              <a:rPr lang="ko-KR" altLang="en-US" sz="1100" b="1" dirty="0"/>
              <a:t>공지사항 수정 페이지</a:t>
            </a:r>
            <a:r>
              <a:rPr lang="en-US" altLang="ko-KR" sz="1100" b="1" dirty="0"/>
              <a:t>’ </a:t>
            </a:r>
            <a:r>
              <a:rPr lang="ko-KR" altLang="en-US" sz="1100" b="1" dirty="0"/>
              <a:t>이동</a:t>
            </a:r>
            <a:endParaRPr lang="en-US" altLang="ko-KR" sz="1100" b="1" dirty="0"/>
          </a:p>
        </p:txBody>
      </p:sp>
      <p:sp>
        <p:nvSpPr>
          <p:cNvPr id="18" name="타원 17"/>
          <p:cNvSpPr/>
          <p:nvPr/>
        </p:nvSpPr>
        <p:spPr>
          <a:xfrm>
            <a:off x="4002047" y="313762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2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/>
          <a:stretch>
            <a:fillRect/>
          </a:stretch>
        </p:blipFill>
        <p:spPr>
          <a:xfrm>
            <a:off x="132184" y="3088247"/>
            <a:ext cx="2974975" cy="560785"/>
          </a:xfrm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1521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107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849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공지사항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공지사항 수정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56176" y="921807"/>
            <a:ext cx="289726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목록 버튼 클릭 시 </a:t>
            </a:r>
            <a:r>
              <a:rPr lang="en-US" altLang="ko-KR" sz="1100" dirty="0"/>
              <a:t>‘</a:t>
            </a:r>
            <a:r>
              <a:rPr lang="ko-KR" altLang="en-US" sz="1100" dirty="0"/>
              <a:t>공지사항 리스트 페이지</a:t>
            </a:r>
            <a:r>
              <a:rPr lang="en-US" altLang="ko-KR" sz="1100" dirty="0"/>
              <a:t>’ </a:t>
            </a:r>
            <a:r>
              <a:rPr lang="ko-KR" altLang="en-US" sz="1100" dirty="0"/>
              <a:t>이동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공지사항 수정 시 제목</a:t>
            </a:r>
            <a:r>
              <a:rPr lang="en-US" altLang="ko-KR" sz="1100" dirty="0"/>
              <a:t>, </a:t>
            </a:r>
            <a:r>
              <a:rPr lang="ko-KR" altLang="en-US" sz="1100" dirty="0"/>
              <a:t>내용만 수정 가능하며 필수 입력 사항</a:t>
            </a:r>
            <a:r>
              <a:rPr lang="en-US" altLang="ko-KR" sz="1100" dirty="0"/>
              <a:t>. </a:t>
            </a:r>
            <a:r>
              <a:rPr lang="ko-KR" altLang="en-US" sz="1100" dirty="0"/>
              <a:t>성공적으로 수정이 되면 알림 창 출력 후 </a:t>
            </a:r>
            <a:r>
              <a:rPr lang="en-US" altLang="ko-KR" sz="1100" dirty="0"/>
              <a:t>‘</a:t>
            </a:r>
            <a:r>
              <a:rPr lang="ko-KR" altLang="en-US" sz="1100" dirty="0"/>
              <a:t>리스트 페이지</a:t>
            </a:r>
            <a:r>
              <a:rPr lang="en-US" altLang="ko-KR" sz="1100" dirty="0"/>
              <a:t>’ </a:t>
            </a:r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3807" y="1038278"/>
            <a:ext cx="5375275" cy="2973631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4716016" y="357986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8"/>
          <a:srcRect l="2426" t="10463" r="2357" b="9060"/>
          <a:stretch/>
        </p:blipFill>
        <p:spPr bwMode="auto">
          <a:xfrm>
            <a:off x="287524" y="3201950"/>
            <a:ext cx="2664296" cy="655752"/>
          </a:xfrm>
          <a:prstGeom prst="rect">
            <a:avLst/>
          </a:prstGeom>
          <a:solidFill>
            <a:srgbClr val="3B5735"/>
          </a:solidFill>
          <a:ln w="19050">
            <a:solidFill>
              <a:srgbClr val="3B5735"/>
            </a:solidFill>
            <a:miter lim="800000"/>
            <a:headEnd/>
            <a:tailEnd/>
          </a:ln>
          <a:extLst/>
        </p:spPr>
      </p:pic>
      <p:sp>
        <p:nvSpPr>
          <p:cNvPr id="23" name="직사각형 22"/>
          <p:cNvSpPr/>
          <p:nvPr/>
        </p:nvSpPr>
        <p:spPr>
          <a:xfrm>
            <a:off x="5441734" y="3718781"/>
            <a:ext cx="570426" cy="228837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5" name="타원 14"/>
          <p:cNvSpPr/>
          <p:nvPr/>
        </p:nvSpPr>
        <p:spPr>
          <a:xfrm>
            <a:off x="5292080" y="357986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5" name="구부러진 연결선 4"/>
          <p:cNvCxnSpPr>
            <a:stCxn id="23" idx="0"/>
            <a:endCxn id="22" idx="0"/>
          </p:cNvCxnSpPr>
          <p:nvPr/>
        </p:nvCxnSpPr>
        <p:spPr>
          <a:xfrm rot="16200000" flipV="1">
            <a:off x="3414895" y="1406728"/>
            <a:ext cx="516831" cy="4107275"/>
          </a:xfrm>
          <a:prstGeom prst="curvedConnector3">
            <a:avLst>
              <a:gd name="adj1" fmla="val 144231"/>
            </a:avLst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3260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2923" y="1010051"/>
            <a:ext cx="5473253" cy="3361899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108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849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포토후기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56176" y="921807"/>
            <a:ext cx="2897269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err="1"/>
              <a:t>썸네일</a:t>
            </a:r>
            <a:r>
              <a:rPr lang="ko-KR" altLang="en-US" sz="1100" dirty="0"/>
              <a:t> 클릭 시 </a:t>
            </a:r>
            <a:r>
              <a:rPr lang="en-US" altLang="ko-KR" sz="1100" dirty="0"/>
              <a:t>‘</a:t>
            </a:r>
            <a:r>
              <a:rPr lang="ko-KR" altLang="en-US" sz="1100" dirty="0"/>
              <a:t>포토 후기 상세보기 페이지</a:t>
            </a:r>
            <a:r>
              <a:rPr lang="en-US" altLang="ko-KR" sz="1100" dirty="0"/>
              <a:t>’</a:t>
            </a:r>
            <a:r>
              <a:rPr lang="ko-KR" altLang="en-US" sz="1100" dirty="0"/>
              <a:t> 이동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검색 기능 </a:t>
            </a:r>
            <a:r>
              <a:rPr lang="en-US" altLang="ko-KR" sz="1100" dirty="0"/>
              <a:t>(</a:t>
            </a:r>
            <a:r>
              <a:rPr lang="ko-KR" altLang="en-US" sz="1100" dirty="0"/>
              <a:t>전체</a:t>
            </a:r>
            <a:r>
              <a:rPr lang="en-US" altLang="ko-KR" sz="1100" dirty="0"/>
              <a:t>, </a:t>
            </a:r>
            <a:r>
              <a:rPr lang="ko-KR" altLang="en-US" sz="1100" dirty="0"/>
              <a:t>제목</a:t>
            </a:r>
            <a:r>
              <a:rPr lang="en-US" altLang="ko-KR" sz="1100" dirty="0"/>
              <a:t>, </a:t>
            </a:r>
            <a:r>
              <a:rPr lang="ko-KR" altLang="en-US" sz="1100" dirty="0"/>
              <a:t>작성자</a:t>
            </a:r>
            <a:r>
              <a:rPr lang="en-US" altLang="ko-KR" sz="1100" dirty="0"/>
              <a:t>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867812" y="2342913"/>
            <a:ext cx="3784307" cy="1375869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5" name="타원 14"/>
          <p:cNvSpPr/>
          <p:nvPr/>
        </p:nvSpPr>
        <p:spPr>
          <a:xfrm>
            <a:off x="1763687" y="371878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 rotWithShape="1">
          <a:blip r:embed="rId8"/>
          <a:srcRect l="2000" r="1309" b="6852"/>
          <a:stretch/>
        </p:blipFill>
        <p:spPr bwMode="auto">
          <a:xfrm>
            <a:off x="229154" y="4219109"/>
            <a:ext cx="3847744" cy="696520"/>
          </a:xfrm>
          <a:prstGeom prst="rect">
            <a:avLst/>
          </a:prstGeom>
          <a:noFill/>
          <a:ln w="28575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1763688" y="225979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15" idx="3"/>
          </p:cNvCxnSpPr>
          <p:nvPr/>
        </p:nvCxnSpPr>
        <p:spPr>
          <a:xfrm flipH="1">
            <a:off x="1691680" y="3955933"/>
            <a:ext cx="115840" cy="263176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6836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109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849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포토후기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포토후기 상세보기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993815"/>
            <a:ext cx="289726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목록 버튼 클릭 시 </a:t>
            </a:r>
            <a:r>
              <a:rPr lang="en-US" altLang="ko-KR" sz="1100" dirty="0"/>
              <a:t>‘</a:t>
            </a:r>
            <a:r>
              <a:rPr lang="ko-KR" altLang="en-US" sz="1100" dirty="0"/>
              <a:t>포토후기 리스트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</a:t>
            </a:r>
            <a:r>
              <a:rPr lang="en-US" altLang="ko-KR" sz="1100" dirty="0"/>
              <a:t>’ </a:t>
            </a:r>
            <a:r>
              <a:rPr lang="ko-KR" altLang="en-US" sz="1100" dirty="0"/>
              <a:t>이동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삭제 버튼 클릭 시 알림 창 출력</a:t>
            </a:r>
            <a:r>
              <a:rPr lang="en-US" altLang="ko-KR" sz="1100" dirty="0"/>
              <a:t> </a:t>
            </a:r>
            <a:r>
              <a:rPr lang="ko-KR" altLang="en-US" sz="1100" dirty="0"/>
              <a:t>후 삭제 진행</a:t>
            </a:r>
            <a:r>
              <a:rPr lang="en-US" altLang="ko-KR" sz="1100" dirty="0"/>
              <a:t>. </a:t>
            </a:r>
            <a:r>
              <a:rPr lang="ko-KR" altLang="en-US" sz="1100" dirty="0"/>
              <a:t>성공적으로 삭제 되면 </a:t>
            </a:r>
            <a:r>
              <a:rPr lang="en-US" altLang="ko-KR" sz="1100" dirty="0"/>
              <a:t>‘</a:t>
            </a:r>
            <a:r>
              <a:rPr lang="ko-KR" altLang="en-US" sz="1100" dirty="0"/>
              <a:t>포토후기 리스트 페이지</a:t>
            </a:r>
            <a:r>
              <a:rPr lang="en-US" altLang="ko-KR" sz="1100" dirty="0"/>
              <a:t>’ </a:t>
            </a:r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15" name="타원 14"/>
          <p:cNvSpPr/>
          <p:nvPr/>
        </p:nvSpPr>
        <p:spPr>
          <a:xfrm>
            <a:off x="1763687" y="371878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763688" y="225979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15" idx="3"/>
          </p:cNvCxnSpPr>
          <p:nvPr/>
        </p:nvCxnSpPr>
        <p:spPr>
          <a:xfrm flipH="1">
            <a:off x="1691680" y="3955933"/>
            <a:ext cx="115840" cy="263176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9552" y="1015948"/>
            <a:ext cx="5472608" cy="3203161"/>
          </a:xfrm>
          <a:prstGeom prst="rect">
            <a:avLst/>
          </a:prstGeom>
          <a:solidFill>
            <a:srgbClr val="3B5735"/>
          </a:solidFill>
          <a:ln w="19050">
            <a:solidFill>
              <a:srgbClr val="3B5735"/>
            </a:solidFill>
            <a:miter lim="800000"/>
            <a:headEnd/>
            <a:tailEnd/>
          </a:ln>
          <a:extLst/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8"/>
          <a:srcRect l="2639" t="3758" r="3605" b="10188"/>
          <a:stretch/>
        </p:blipFill>
        <p:spPr bwMode="auto">
          <a:xfrm>
            <a:off x="539551" y="3996622"/>
            <a:ext cx="3152377" cy="664959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4572000" y="3795886"/>
            <a:ext cx="504056" cy="214531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7" name="타원 26"/>
          <p:cNvSpPr/>
          <p:nvPr/>
        </p:nvSpPr>
        <p:spPr>
          <a:xfrm>
            <a:off x="4463344" y="3617295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941344" y="365187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구부러진 연결선 7"/>
          <p:cNvCxnSpPr>
            <a:stCxn id="23" idx="3"/>
            <a:endCxn id="24" idx="3"/>
          </p:cNvCxnSpPr>
          <p:nvPr/>
        </p:nvCxnSpPr>
        <p:spPr>
          <a:xfrm flipH="1">
            <a:off x="3691928" y="3903152"/>
            <a:ext cx="1384128" cy="425950"/>
          </a:xfrm>
          <a:prstGeom prst="curvedConnector3">
            <a:avLst>
              <a:gd name="adj1" fmla="val -16516"/>
            </a:avLst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853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>
                <a:solidFill>
                  <a:srgbClr val="3B5735"/>
                </a:solidFill>
              </a:rPr>
              <a:t>11</a:t>
            </a:fld>
            <a:endParaRPr lang="ko-KR" altLang="en-US" dirty="0">
              <a:solidFill>
                <a:srgbClr val="3B5735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128" y1="16412" x2="19128" y2="16412"/>
                        <a14:foregroundMark x1="53020" y1="19084" x2="53020" y2="19084"/>
                        <a14:foregroundMark x1="29195" y1="41985" x2="29195" y2="41985"/>
                        <a14:foregroundMark x1="21812" y1="43511" x2="21812" y2="43511"/>
                        <a14:foregroundMark x1="23490" y1="59542" x2="23490" y2="59542"/>
                        <a14:foregroundMark x1="65772" y1="61832" x2="65772" y2="61832"/>
                        <a14:foregroundMark x1="61409" y1="71756" x2="61409" y2="71756"/>
                        <a14:foregroundMark x1="46980" y1="81679" x2="46980" y2="81679"/>
                        <a14:foregroundMark x1="54027" y1="84351" x2="54027" y2="84351"/>
                        <a14:foregroundMark x1="61745" y1="84733" x2="61745" y2="84733"/>
                        <a14:foregroundMark x1="70470" y1="84351" x2="70470" y2="84351"/>
                        <a14:foregroundMark x1="74832" y1="83206" x2="74832" y2="83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580" y="796882"/>
            <a:ext cx="1044423" cy="67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1563638"/>
            <a:ext cx="8208912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 latinLnBrk="0">
              <a:lnSpc>
                <a:spcPct val="150000"/>
              </a:lnSpc>
              <a:buFont typeface="+mj-lt"/>
              <a:buAutoNum type="arabicParenR" startAt="8"/>
            </a:pPr>
            <a:r>
              <a:rPr lang="ko-KR" altLang="en-US" b="1" dirty="0" smtClean="0"/>
              <a:t>포토 후기</a:t>
            </a:r>
            <a:endParaRPr lang="en-US" altLang="ko-KR" sz="24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FF0000"/>
                </a:solidFill>
              </a:rPr>
              <a:t>대여 서비스를 이용한 사람들의 정보 공유를 위한 게시판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이미지 </a:t>
            </a:r>
            <a:r>
              <a:rPr lang="ko-KR" altLang="en-US" sz="1200" dirty="0"/>
              <a:t>파일을 업로드 한 후 조회가 가능한 갤러리 형태의 게시판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로그인을</a:t>
            </a:r>
            <a:r>
              <a:rPr lang="ko-KR" altLang="en-US" sz="1200" dirty="0"/>
              <a:t> 한 사람만 후기 게시판 작성가능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작성자</a:t>
            </a:r>
            <a:r>
              <a:rPr lang="en-US" altLang="ko-KR" sz="1200" dirty="0"/>
              <a:t>/</a:t>
            </a:r>
            <a:r>
              <a:rPr lang="ko-KR" altLang="en-US" sz="1200" dirty="0"/>
              <a:t>비밀번호</a:t>
            </a:r>
            <a:r>
              <a:rPr lang="en-US" altLang="ko-KR" sz="1200" dirty="0"/>
              <a:t>/</a:t>
            </a:r>
            <a:r>
              <a:rPr lang="ko-KR" altLang="en-US" sz="1200" dirty="0"/>
              <a:t>이용지점선택</a:t>
            </a:r>
            <a:r>
              <a:rPr lang="en-US" altLang="ko-KR" sz="1200" dirty="0"/>
              <a:t>/</a:t>
            </a:r>
            <a:r>
              <a:rPr lang="ko-KR" altLang="en-US" sz="1200" dirty="0"/>
              <a:t>제목</a:t>
            </a:r>
            <a:r>
              <a:rPr lang="en-US" altLang="ko-KR" sz="1200" dirty="0"/>
              <a:t>/</a:t>
            </a:r>
            <a:r>
              <a:rPr lang="ko-KR" altLang="en-US" sz="1200" dirty="0"/>
              <a:t>텍스트</a:t>
            </a:r>
            <a:r>
              <a:rPr lang="en-US" altLang="ko-KR" sz="1200" dirty="0"/>
              <a:t>/</a:t>
            </a:r>
            <a:r>
              <a:rPr lang="ko-KR" altLang="en-US" sz="1200" dirty="0" err="1"/>
              <a:t>썸네일은</a:t>
            </a:r>
            <a:r>
              <a:rPr lang="ko-KR" altLang="en-US" sz="1200" dirty="0"/>
              <a:t> 필수 등록  </a:t>
            </a:r>
            <a:r>
              <a:rPr lang="en-US" altLang="ko-KR" sz="1200" dirty="0"/>
              <a:t>(</a:t>
            </a:r>
            <a:r>
              <a:rPr lang="ko-KR" altLang="en-US" sz="1200" dirty="0"/>
              <a:t>추가 이미지 파일 </a:t>
            </a:r>
            <a:r>
              <a:rPr lang="en-US" altLang="ko-KR" sz="1200" dirty="0"/>
              <a:t>3</a:t>
            </a:r>
            <a:r>
              <a:rPr lang="ko-KR" altLang="en-US" sz="1200" dirty="0"/>
              <a:t>개까지 선택 가능</a:t>
            </a:r>
            <a:r>
              <a:rPr lang="en-US" altLang="ko-KR" sz="1200" dirty="0"/>
              <a:t>)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썸네일</a:t>
            </a:r>
            <a:r>
              <a:rPr lang="ko-KR" altLang="en-US" sz="1200" dirty="0"/>
              <a:t> 클릭 후 상세 페이지에서 자신이 올린 이미지 파일을 버튼 클릭 시 슬라이드 형식으로 사진 조회가능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자신이 작성한 후기 글에서만 삭제 버튼</a:t>
            </a:r>
            <a:r>
              <a:rPr lang="en-US" altLang="ko-KR" sz="1200" dirty="0"/>
              <a:t>, </a:t>
            </a:r>
            <a:r>
              <a:rPr lang="ko-KR" altLang="en-US" sz="1200" dirty="0"/>
              <a:t>비밀번호 입력 창 활성화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처음 등록 시 입력한 비밀번호와 같은 비밀번호를 입력 해야 삭제 가능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7276" y="875496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>
                <a:solidFill>
                  <a:schemeClr val="bg1"/>
                </a:solidFill>
              </a:rPr>
              <a:t>: ‘</a:t>
            </a:r>
            <a:r>
              <a:rPr lang="ko-KR" altLang="en-US" sz="2000" b="1" dirty="0">
                <a:solidFill>
                  <a:schemeClr val="bg1"/>
                </a:solidFill>
              </a:rPr>
              <a:t>사용자 요구사항</a:t>
            </a:r>
            <a:r>
              <a:rPr lang="en-US" altLang="ko-KR" sz="2000" b="1" dirty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0027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491630"/>
            <a:ext cx="9144000" cy="216024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110</a:t>
            </a:fld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71600" y="2202999"/>
            <a:ext cx="7205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관리자 상품 및 대여 서비스 현황 관리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01513" y="3056060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담</a:t>
            </a:r>
            <a:r>
              <a:rPr lang="ko-KR" altLang="en-US" sz="1400" b="1" dirty="0">
                <a:solidFill>
                  <a:schemeClr val="bg1"/>
                </a:solidFill>
              </a:rPr>
              <a:t>당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 팀원 최대근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6685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111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상품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993815"/>
            <a:ext cx="28972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상품 등록 버튼 클릭 시 </a:t>
            </a:r>
            <a:r>
              <a:rPr lang="en-US" altLang="ko-KR" sz="1100" dirty="0"/>
              <a:t>‘</a:t>
            </a:r>
            <a:r>
              <a:rPr lang="ko-KR" altLang="en-US" sz="1100" dirty="0"/>
              <a:t>상품 등록 페이지</a:t>
            </a:r>
            <a:r>
              <a:rPr lang="en-US" altLang="ko-KR" sz="1100" dirty="0"/>
              <a:t>’ </a:t>
            </a:r>
            <a:r>
              <a:rPr lang="ko-KR" altLang="en-US" sz="1100" dirty="0"/>
              <a:t>이동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상품의 제목 클릭 시 상품의 상세보기 이동 가능 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등록 된 상품 리스트의 상품의 분류에서 세트상품</a:t>
            </a:r>
            <a:r>
              <a:rPr lang="en-US" altLang="ko-KR" sz="1100" dirty="0"/>
              <a:t>/ </a:t>
            </a:r>
            <a:r>
              <a:rPr lang="ko-KR" altLang="en-US" sz="1100" dirty="0"/>
              <a:t>추가 상품으로 구분 가능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페이지 처리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검색 기능 </a:t>
            </a:r>
            <a:r>
              <a:rPr lang="en-US" altLang="ko-KR" sz="1100" dirty="0"/>
              <a:t>(</a:t>
            </a:r>
            <a:r>
              <a:rPr lang="ko-KR" altLang="en-US" sz="1100" dirty="0"/>
              <a:t>전체</a:t>
            </a:r>
            <a:r>
              <a:rPr lang="en-US" altLang="ko-KR" sz="1100" dirty="0"/>
              <a:t>/</a:t>
            </a:r>
            <a:r>
              <a:rPr lang="ko-KR" altLang="en-US" sz="1100" dirty="0"/>
              <a:t>상품명</a:t>
            </a:r>
            <a:r>
              <a:rPr lang="en-US" altLang="ko-KR" sz="1100" dirty="0"/>
              <a:t>)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910" y="931021"/>
            <a:ext cx="5699250" cy="2862263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5427" y="3755165"/>
            <a:ext cx="3561881" cy="521951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1538315" y="3291830"/>
            <a:ext cx="2385613" cy="288032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8" name="타원 17"/>
          <p:cNvSpPr/>
          <p:nvPr/>
        </p:nvSpPr>
        <p:spPr>
          <a:xfrm>
            <a:off x="5070417" y="2144798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121804" y="2995033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613574" y="229391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95737" y="2487842"/>
            <a:ext cx="360040" cy="58796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>
            <a:off x="3383868" y="3075806"/>
            <a:ext cx="403440" cy="155916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1" name="타원 30"/>
          <p:cNvSpPr/>
          <p:nvPr/>
        </p:nvSpPr>
        <p:spPr>
          <a:xfrm>
            <a:off x="1388660" y="3133953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700011" y="2499742"/>
            <a:ext cx="495726" cy="57606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2076448" y="229391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>
            <a:stCxn id="27" idx="2"/>
          </p:cNvCxnSpPr>
          <p:nvPr/>
        </p:nvCxnSpPr>
        <p:spPr>
          <a:xfrm>
            <a:off x="2731122" y="3579862"/>
            <a:ext cx="0" cy="288032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5653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1200"/>
            <a:ext cx="5455659" cy="3584766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112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125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상품 등록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876364"/>
            <a:ext cx="289726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상품 종류 선택</a:t>
            </a:r>
            <a:r>
              <a:rPr lang="en-US" altLang="ko-KR" sz="1100" dirty="0"/>
              <a:t>, </a:t>
            </a:r>
            <a:r>
              <a:rPr lang="ko-KR" altLang="en-US" sz="1100" dirty="0"/>
              <a:t>상품 명</a:t>
            </a:r>
            <a:r>
              <a:rPr lang="en-US" altLang="ko-KR" sz="1100" dirty="0"/>
              <a:t>, </a:t>
            </a:r>
            <a:r>
              <a:rPr lang="ko-KR" altLang="en-US" sz="1100" dirty="0"/>
              <a:t>상품 이미지</a:t>
            </a:r>
            <a:r>
              <a:rPr lang="en-US" altLang="ko-KR" sz="1100" dirty="0"/>
              <a:t>, </a:t>
            </a:r>
            <a:r>
              <a:rPr lang="ko-KR" altLang="en-US" sz="1100" dirty="0"/>
              <a:t>상품 상세 설명</a:t>
            </a:r>
            <a:r>
              <a:rPr lang="en-US" altLang="ko-KR" sz="1100" dirty="0"/>
              <a:t>, </a:t>
            </a:r>
            <a:r>
              <a:rPr lang="ko-KR" altLang="en-US" sz="1100" dirty="0"/>
              <a:t>상품 가격</a:t>
            </a:r>
            <a:r>
              <a:rPr lang="en-US" altLang="ko-KR" sz="1100" dirty="0"/>
              <a:t>, </a:t>
            </a:r>
            <a:r>
              <a:rPr lang="ko-KR" altLang="en-US" sz="1100" dirty="0"/>
              <a:t>상품 대여가능 유무 필수 선택</a:t>
            </a:r>
            <a:r>
              <a:rPr lang="en-US" altLang="ko-KR" sz="1100" dirty="0"/>
              <a:t>. (</a:t>
            </a:r>
            <a:r>
              <a:rPr lang="ko-KR" altLang="en-US" sz="1100" dirty="0"/>
              <a:t>상품 이미지는 </a:t>
            </a:r>
            <a:r>
              <a:rPr lang="en-US" altLang="ko-KR" sz="1100" dirty="0"/>
              <a:t>1</a:t>
            </a:r>
            <a:r>
              <a:rPr lang="ko-KR" altLang="en-US" sz="1100" dirty="0"/>
              <a:t>개 이상 등록</a:t>
            </a:r>
            <a:r>
              <a:rPr lang="en-US" altLang="ko-KR" sz="1100" dirty="0"/>
              <a:t>)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취소 버튼 클릭 시 </a:t>
            </a:r>
            <a:r>
              <a:rPr lang="en-US" altLang="ko-KR" sz="1100" dirty="0"/>
              <a:t>‘</a:t>
            </a:r>
            <a:r>
              <a:rPr lang="ko-KR" altLang="en-US" sz="1100" dirty="0"/>
              <a:t>상품 등록 리스트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</a:t>
            </a:r>
            <a:r>
              <a:rPr lang="en-US" altLang="ko-KR" sz="1100" dirty="0"/>
              <a:t>’ </a:t>
            </a:r>
            <a:r>
              <a:rPr lang="ko-KR" altLang="en-US" sz="1100" dirty="0"/>
              <a:t>이동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등록 버튼 클릭 시 누락 된 입력사항이 없을 시 등록 되며</a:t>
            </a:r>
            <a:r>
              <a:rPr lang="en-US" altLang="ko-KR" sz="1100" dirty="0"/>
              <a:t>, </a:t>
            </a:r>
            <a:r>
              <a:rPr lang="ko-KR" altLang="en-US" sz="1100" dirty="0"/>
              <a:t>상품 리스트 페이지 이동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endParaRPr lang="en-US" altLang="ko-KR" sz="1100" dirty="0"/>
          </a:p>
        </p:txBody>
      </p:sp>
      <p:sp>
        <p:nvSpPr>
          <p:cNvPr id="28" name="타원 27"/>
          <p:cNvSpPr/>
          <p:nvPr/>
        </p:nvSpPr>
        <p:spPr>
          <a:xfrm>
            <a:off x="1288643" y="395009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1475654" y="2067694"/>
            <a:ext cx="4176461" cy="1882400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8" name="타원 17"/>
          <p:cNvSpPr/>
          <p:nvPr/>
        </p:nvSpPr>
        <p:spPr>
          <a:xfrm>
            <a:off x="1325999" y="199568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644008" y="395009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575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113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125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상품 등록 소스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87574"/>
            <a:ext cx="4896544" cy="2390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766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1103144"/>
            <a:ext cx="5616624" cy="2476718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114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상품 상세보기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993815"/>
            <a:ext cx="28972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수정 버튼 클릭 시 </a:t>
            </a:r>
            <a:r>
              <a:rPr lang="en-US" altLang="ko-KR" sz="1100" dirty="0"/>
              <a:t>‘</a:t>
            </a:r>
            <a:r>
              <a:rPr lang="ko-KR" altLang="en-US" sz="1100" dirty="0"/>
              <a:t>상품 수정 페이지</a:t>
            </a:r>
            <a:r>
              <a:rPr lang="en-US" altLang="ko-KR" sz="1100" dirty="0"/>
              <a:t>’ </a:t>
            </a:r>
            <a:r>
              <a:rPr lang="ko-KR" altLang="en-US" sz="1100" dirty="0"/>
              <a:t>이동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삭제 버튼 클릭 시 </a:t>
            </a:r>
            <a:r>
              <a:rPr lang="en-US" altLang="ko-KR" sz="1100" dirty="0"/>
              <a:t>‘</a:t>
            </a:r>
            <a:r>
              <a:rPr lang="ko-KR" altLang="en-US" sz="1100" dirty="0"/>
              <a:t>등록된 상품 삭제</a:t>
            </a:r>
            <a:r>
              <a:rPr lang="en-US" altLang="ko-KR" sz="1100" dirty="0"/>
              <a:t>’ 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목록 버튼 클릭 시 </a:t>
            </a:r>
            <a:r>
              <a:rPr lang="en-US" altLang="ko-KR" sz="1100" dirty="0"/>
              <a:t>‘</a:t>
            </a:r>
            <a:r>
              <a:rPr lang="ko-KR" altLang="en-US" sz="1100" dirty="0"/>
              <a:t>상품 리스트로 이동</a:t>
            </a:r>
            <a:r>
              <a:rPr lang="en-US" altLang="ko-KR" sz="1100" dirty="0"/>
              <a:t>’</a:t>
            </a:r>
          </a:p>
        </p:txBody>
      </p:sp>
      <p:sp>
        <p:nvSpPr>
          <p:cNvPr id="18" name="타원 17"/>
          <p:cNvSpPr/>
          <p:nvPr/>
        </p:nvSpPr>
        <p:spPr>
          <a:xfrm>
            <a:off x="3020769" y="321982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563888" y="3213221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067944" y="3212439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3576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7544" y="993814"/>
            <a:ext cx="5544616" cy="3450144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115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125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상품 수정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993815"/>
            <a:ext cx="28972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상품 종류 선택</a:t>
            </a:r>
            <a:r>
              <a:rPr lang="en-US" altLang="ko-KR" sz="1100" dirty="0"/>
              <a:t>, </a:t>
            </a:r>
            <a:r>
              <a:rPr lang="ko-KR" altLang="en-US" sz="1100" dirty="0"/>
              <a:t>상품명</a:t>
            </a:r>
            <a:r>
              <a:rPr lang="en-US" altLang="ko-KR" sz="1100" dirty="0"/>
              <a:t>, </a:t>
            </a:r>
            <a:r>
              <a:rPr lang="ko-KR" altLang="en-US" sz="1100" dirty="0"/>
              <a:t>상품 </a:t>
            </a:r>
            <a:r>
              <a:rPr lang="ko-KR" altLang="en-US" sz="1100" dirty="0" err="1"/>
              <a:t>썸네일</a:t>
            </a:r>
            <a:r>
              <a:rPr lang="en-US" altLang="ko-KR" sz="1100" dirty="0"/>
              <a:t>, </a:t>
            </a:r>
            <a:r>
              <a:rPr lang="ko-KR" altLang="en-US" sz="1100" dirty="0"/>
              <a:t>상품 이미지</a:t>
            </a:r>
            <a:r>
              <a:rPr lang="en-US" altLang="ko-KR" sz="1100" dirty="0"/>
              <a:t>1, 2, 3 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삭제 버튼 클릭 시 </a:t>
            </a:r>
            <a:r>
              <a:rPr lang="en-US" altLang="ko-KR" sz="1100" dirty="0"/>
              <a:t>‘</a:t>
            </a:r>
            <a:r>
              <a:rPr lang="ko-KR" altLang="en-US" sz="1100" dirty="0"/>
              <a:t>등록된 상품 삭제</a:t>
            </a:r>
            <a:r>
              <a:rPr lang="en-US" altLang="ko-KR" sz="1100" dirty="0"/>
              <a:t>’ 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목록 버튼 클릭 시 </a:t>
            </a:r>
            <a:r>
              <a:rPr lang="en-US" altLang="ko-KR" sz="1100" dirty="0"/>
              <a:t>‘</a:t>
            </a:r>
            <a:r>
              <a:rPr lang="ko-KR" altLang="en-US" sz="1100" dirty="0"/>
              <a:t>상품 리스트로 이동</a:t>
            </a:r>
            <a:r>
              <a:rPr lang="en-US" altLang="ko-KR" sz="1100" dirty="0"/>
              <a:t>’</a:t>
            </a:r>
          </a:p>
        </p:txBody>
      </p:sp>
      <p:sp>
        <p:nvSpPr>
          <p:cNvPr id="37" name="직사각형 36"/>
          <p:cNvSpPr/>
          <p:nvPr/>
        </p:nvSpPr>
        <p:spPr>
          <a:xfrm flipH="1">
            <a:off x="1979711" y="1051849"/>
            <a:ext cx="3672407" cy="2816045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8" name="직사각형 37"/>
          <p:cNvSpPr/>
          <p:nvPr/>
        </p:nvSpPr>
        <p:spPr>
          <a:xfrm flipH="1">
            <a:off x="1979711" y="4011910"/>
            <a:ext cx="3672406" cy="21602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8" name="타원 17"/>
          <p:cNvSpPr/>
          <p:nvPr/>
        </p:nvSpPr>
        <p:spPr>
          <a:xfrm>
            <a:off x="1830056" y="912929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827005" y="391357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932040" y="418703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859279" y="4192717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183367"/>
            <a:ext cx="3384376" cy="2423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02906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116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125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회원리스트</a:t>
            </a:r>
            <a:r>
              <a:rPr lang="en-US" altLang="ko-KR" b="1" dirty="0">
                <a:solidFill>
                  <a:srgbClr val="3B5735"/>
                </a:solidFill>
              </a:rPr>
              <a:t>, </a:t>
            </a:r>
            <a:r>
              <a:rPr lang="ko-KR" altLang="en-US" b="1" dirty="0">
                <a:solidFill>
                  <a:srgbClr val="3B5735"/>
                </a:solidFill>
              </a:rPr>
              <a:t>회원 탈퇴 서비스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993815"/>
            <a:ext cx="289726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회원 리스트 출력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비활성화 유무를 회원리스트에서 변경 가능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페이지 처리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검색 기능 </a:t>
            </a:r>
            <a:r>
              <a:rPr lang="en-US" altLang="ko-KR" sz="1100" dirty="0"/>
              <a:t>(</a:t>
            </a:r>
            <a:r>
              <a:rPr lang="ko-KR" altLang="en-US" sz="1100" dirty="0"/>
              <a:t>전체</a:t>
            </a:r>
            <a:r>
              <a:rPr lang="en-US" altLang="ko-KR" sz="1100" dirty="0"/>
              <a:t>, </a:t>
            </a:r>
            <a:r>
              <a:rPr lang="ko-KR" altLang="en-US" sz="1100" dirty="0"/>
              <a:t>이름</a:t>
            </a:r>
            <a:r>
              <a:rPr lang="en-US" altLang="ko-KR" sz="1100" dirty="0"/>
              <a:t>, </a:t>
            </a:r>
            <a:r>
              <a:rPr lang="ko-KR" altLang="en-US" sz="1100" dirty="0"/>
              <a:t>아이디</a:t>
            </a:r>
            <a:r>
              <a:rPr lang="en-US" altLang="ko-KR" sz="1100" dirty="0"/>
              <a:t>, </a:t>
            </a:r>
            <a:r>
              <a:rPr lang="ko-KR" altLang="en-US" sz="1100" dirty="0"/>
              <a:t>비활성화 유무</a:t>
            </a:r>
            <a:r>
              <a:rPr lang="en-US" altLang="ko-KR" sz="1100" dirty="0"/>
              <a:t>)</a:t>
            </a: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9389" y="1004590"/>
            <a:ext cx="5832771" cy="2431256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 flipH="1">
            <a:off x="1259568" y="2101810"/>
            <a:ext cx="4104517" cy="32592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8" name="직사각형 37"/>
          <p:cNvSpPr/>
          <p:nvPr/>
        </p:nvSpPr>
        <p:spPr>
          <a:xfrm flipH="1">
            <a:off x="3275856" y="2430323"/>
            <a:ext cx="504056" cy="141427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8" name="타원 17"/>
          <p:cNvSpPr/>
          <p:nvPr/>
        </p:nvSpPr>
        <p:spPr>
          <a:xfrm>
            <a:off x="1109913" y="1986931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flipH="1">
            <a:off x="4746511" y="2262413"/>
            <a:ext cx="617574" cy="141427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8" name="타원 27"/>
          <p:cNvSpPr/>
          <p:nvPr/>
        </p:nvSpPr>
        <p:spPr>
          <a:xfrm>
            <a:off x="4596856" y="193901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089259" y="234972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259568" y="250103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 rotWithShape="1">
          <a:blip r:embed="rId8"/>
          <a:srcRect l="3172" t="5883" r="2517" b="8577"/>
          <a:stretch/>
        </p:blipFill>
        <p:spPr bwMode="auto">
          <a:xfrm>
            <a:off x="3089259" y="3147814"/>
            <a:ext cx="4114269" cy="855499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" name="직선 화살표 연결선 2"/>
          <p:cNvCxnSpPr>
            <a:stCxn id="22" idx="2"/>
          </p:cNvCxnSpPr>
          <p:nvPr/>
        </p:nvCxnSpPr>
        <p:spPr>
          <a:xfrm>
            <a:off x="5055298" y="2403840"/>
            <a:ext cx="0" cy="743974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0682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117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4400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</a:t>
            </a:r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</a:t>
            </a:r>
            <a:r>
              <a:rPr lang="en-US" altLang="ko-KR" b="1" dirty="0" smtClean="0">
                <a:solidFill>
                  <a:srgbClr val="3B5735"/>
                </a:solidFill>
              </a:rPr>
              <a:t>‘</a:t>
            </a:r>
            <a:r>
              <a:rPr lang="ko-KR" altLang="en-US" b="1" dirty="0" smtClean="0">
                <a:solidFill>
                  <a:srgbClr val="3B5735"/>
                </a:solidFill>
              </a:rPr>
              <a:t>이용상태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2677234464"/>
              </p:ext>
            </p:extLst>
          </p:nvPr>
        </p:nvGraphicFramePr>
        <p:xfrm>
          <a:off x="1187624" y="847046"/>
          <a:ext cx="7296472" cy="3756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74107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912928"/>
            <a:ext cx="5616624" cy="3315005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118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125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예약대기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예약 완료 리스트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993815"/>
            <a:ext cx="28972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예약 대기에서는 회원의 예약 상태를 변경할 수 있다</a:t>
            </a:r>
            <a:r>
              <a:rPr lang="en-US" altLang="ko-KR" sz="1100" dirty="0"/>
              <a:t>. </a:t>
            </a:r>
            <a:r>
              <a:rPr lang="ko-KR" altLang="en-US" sz="1100" dirty="0"/>
              <a:t>예약상태에는 예약 완료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취소가 있다</a:t>
            </a:r>
            <a:r>
              <a:rPr lang="en-US" altLang="ko-KR" sz="1100" dirty="0"/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페이지 처리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검색 기능</a:t>
            </a:r>
            <a:r>
              <a:rPr lang="en-US" altLang="ko-KR" sz="1100" dirty="0"/>
              <a:t>(</a:t>
            </a:r>
            <a:r>
              <a:rPr lang="ko-KR" altLang="en-US" sz="1100" dirty="0"/>
              <a:t>전체</a:t>
            </a:r>
            <a:r>
              <a:rPr lang="en-US" altLang="ko-KR" sz="1100" dirty="0"/>
              <a:t>, </a:t>
            </a:r>
            <a:r>
              <a:rPr lang="ko-KR" altLang="en-US" sz="1100" dirty="0"/>
              <a:t>예약번호</a:t>
            </a:r>
            <a:r>
              <a:rPr lang="en-US" altLang="ko-KR" sz="1100" dirty="0"/>
              <a:t>, </a:t>
            </a:r>
            <a:r>
              <a:rPr lang="ko-KR" altLang="en-US" sz="1100" dirty="0"/>
              <a:t>예약 묶음 번호</a:t>
            </a:r>
            <a:r>
              <a:rPr lang="en-US" altLang="ko-KR" sz="1100" dirty="0"/>
              <a:t>, </a:t>
            </a:r>
            <a:r>
              <a:rPr lang="ko-KR" altLang="en-US" sz="1100" dirty="0"/>
              <a:t>회원아이디</a:t>
            </a:r>
            <a:r>
              <a:rPr lang="en-US" altLang="ko-KR" sz="1100" dirty="0"/>
              <a:t>)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등록된 지점을 선택해서 검색 가능</a:t>
            </a:r>
            <a:r>
              <a:rPr lang="en-US" altLang="ko-KR" sz="1100" dirty="0"/>
              <a:t>(</a:t>
            </a:r>
            <a:r>
              <a:rPr lang="ko-KR" altLang="en-US" sz="1100" dirty="0"/>
              <a:t>여의도</a:t>
            </a:r>
            <a:r>
              <a:rPr lang="en-US" altLang="ko-KR" sz="1100" dirty="0"/>
              <a:t>, </a:t>
            </a:r>
            <a:r>
              <a:rPr lang="ko-KR" altLang="en-US" sz="1100" dirty="0"/>
              <a:t>뚝섬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잠원점</a:t>
            </a:r>
            <a:r>
              <a:rPr lang="en-US" altLang="ko-KR" sz="1100" dirty="0"/>
              <a:t>)</a:t>
            </a:r>
          </a:p>
        </p:txBody>
      </p:sp>
      <p:sp>
        <p:nvSpPr>
          <p:cNvPr id="37" name="직사각형 36"/>
          <p:cNvSpPr/>
          <p:nvPr/>
        </p:nvSpPr>
        <p:spPr>
          <a:xfrm flipH="1">
            <a:off x="1259631" y="2211710"/>
            <a:ext cx="4752528" cy="61206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8" name="직사각형 37"/>
          <p:cNvSpPr/>
          <p:nvPr/>
        </p:nvSpPr>
        <p:spPr>
          <a:xfrm flipH="1">
            <a:off x="2915815" y="2836058"/>
            <a:ext cx="504056" cy="21602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8" name="타원 17"/>
          <p:cNvSpPr/>
          <p:nvPr/>
        </p:nvSpPr>
        <p:spPr>
          <a:xfrm>
            <a:off x="1048306" y="209134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699792" y="280515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259631" y="305208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t="21604" r="80130" b="55278"/>
          <a:stretch/>
        </p:blipFill>
        <p:spPr bwMode="auto">
          <a:xfrm>
            <a:off x="2699792" y="1438610"/>
            <a:ext cx="763146" cy="620238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 flipH="1">
            <a:off x="1763688" y="2211710"/>
            <a:ext cx="792088" cy="21602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" name="구부러진 연결선 2"/>
          <p:cNvCxnSpPr>
            <a:stCxn id="23" idx="0"/>
            <a:endCxn id="3074" idx="1"/>
          </p:cNvCxnSpPr>
          <p:nvPr/>
        </p:nvCxnSpPr>
        <p:spPr>
          <a:xfrm rot="5400000" flipH="1" flipV="1">
            <a:off x="2198272" y="1710190"/>
            <a:ext cx="462981" cy="540060"/>
          </a:xfrm>
          <a:prstGeom prst="curvedConnector2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 flipH="1">
            <a:off x="2849446" y="3191002"/>
            <a:ext cx="354402" cy="21602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2" name="타원 21"/>
          <p:cNvSpPr/>
          <p:nvPr/>
        </p:nvSpPr>
        <p:spPr>
          <a:xfrm>
            <a:off x="2627784" y="316009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979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119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예약완료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예약 취소</a:t>
            </a:r>
            <a:r>
              <a:rPr lang="en-US" altLang="ko-KR" b="1" dirty="0">
                <a:solidFill>
                  <a:srgbClr val="3B5735"/>
                </a:solidFill>
              </a:rPr>
              <a:t>, </a:t>
            </a:r>
            <a:r>
              <a:rPr lang="ko-KR" altLang="en-US" b="1" dirty="0">
                <a:solidFill>
                  <a:srgbClr val="3B5735"/>
                </a:solidFill>
              </a:rPr>
              <a:t>환불</a:t>
            </a:r>
            <a:r>
              <a:rPr lang="en-US" altLang="ko-KR" b="1" dirty="0">
                <a:solidFill>
                  <a:srgbClr val="3B5735"/>
                </a:solidFill>
              </a:rPr>
              <a:t>, </a:t>
            </a:r>
            <a:r>
              <a:rPr lang="ko-KR" altLang="en-US" b="1" dirty="0">
                <a:solidFill>
                  <a:srgbClr val="3B5735"/>
                </a:solidFill>
              </a:rPr>
              <a:t>대여 처리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993815"/>
            <a:ext cx="289726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예약 완료 리스트에서는 취소</a:t>
            </a:r>
            <a:r>
              <a:rPr lang="en-US" altLang="ko-KR" sz="1100" dirty="0"/>
              <a:t>, </a:t>
            </a:r>
            <a:r>
              <a:rPr lang="ko-KR" altLang="en-US" sz="1100" dirty="0"/>
              <a:t>환불</a:t>
            </a:r>
            <a:r>
              <a:rPr lang="en-US" altLang="ko-KR" sz="1100" dirty="0"/>
              <a:t>, </a:t>
            </a:r>
            <a:r>
              <a:rPr lang="ko-KR" altLang="en-US" sz="1100" dirty="0"/>
              <a:t>대여 처리를 할 수 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필요한 항목의 라디오 버튼을 체크하고 상태 변경 처리 가능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목록의 버튼을 클릭하여 정렬 상태를 오름차순과 내림차순으로 선택할 수 있습니다</a:t>
            </a:r>
            <a:r>
              <a:rPr lang="en-US" altLang="ko-KR" sz="1100" dirty="0"/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페이지 처리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검색 기능</a:t>
            </a:r>
            <a:r>
              <a:rPr lang="en-US" altLang="ko-KR" sz="1100" dirty="0"/>
              <a:t>(</a:t>
            </a:r>
            <a:r>
              <a:rPr lang="ko-KR" altLang="en-US" sz="1100" dirty="0"/>
              <a:t>전체</a:t>
            </a:r>
            <a:r>
              <a:rPr lang="en-US" altLang="ko-KR" sz="1100" dirty="0"/>
              <a:t>, </a:t>
            </a:r>
            <a:r>
              <a:rPr lang="ko-KR" altLang="en-US" sz="1100" dirty="0"/>
              <a:t>예약번호</a:t>
            </a:r>
            <a:r>
              <a:rPr lang="en-US" altLang="ko-KR" sz="1100" dirty="0"/>
              <a:t>, </a:t>
            </a:r>
            <a:r>
              <a:rPr lang="ko-KR" altLang="en-US" sz="1100" dirty="0"/>
              <a:t>묶음번호</a:t>
            </a:r>
            <a:r>
              <a:rPr lang="en-US" altLang="ko-KR" sz="1100" dirty="0"/>
              <a:t>, </a:t>
            </a:r>
            <a:r>
              <a:rPr lang="ko-KR" altLang="en-US" sz="1100" dirty="0"/>
              <a:t>회원아이디</a:t>
            </a:r>
            <a:r>
              <a:rPr lang="en-US" altLang="ko-KR" sz="1100" dirty="0"/>
              <a:t>)</a:t>
            </a:r>
          </a:p>
        </p:txBody>
      </p:sp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5536" y="969813"/>
            <a:ext cx="5616624" cy="3762177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 flipH="1">
            <a:off x="2411759" y="3723878"/>
            <a:ext cx="504056" cy="144016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 flipH="1">
            <a:off x="507714" y="1419622"/>
            <a:ext cx="1760030" cy="20930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 rot="5400000" flipH="1">
            <a:off x="-343571" y="2663285"/>
            <a:ext cx="1911878" cy="20930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3" name="직사각형 32"/>
          <p:cNvSpPr/>
          <p:nvPr/>
        </p:nvSpPr>
        <p:spPr>
          <a:xfrm flipH="1">
            <a:off x="507714" y="1647627"/>
            <a:ext cx="5360430" cy="16437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245881" y="1590893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40243" y="135780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56734" y="3916243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195736" y="365696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279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257276" y="867511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>
                <a:solidFill>
                  <a:schemeClr val="bg1"/>
                </a:solidFill>
              </a:rPr>
              <a:t>: ‘</a:t>
            </a:r>
            <a:r>
              <a:rPr lang="ko-KR" altLang="en-US" sz="2000" b="1" dirty="0">
                <a:solidFill>
                  <a:schemeClr val="bg1"/>
                </a:solidFill>
              </a:rPr>
              <a:t>관리자 요구사항</a:t>
            </a:r>
            <a:r>
              <a:rPr lang="en-US" altLang="ko-KR" sz="2000" b="1" dirty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595" y1="25000" x2="52595" y2="25000"/>
                        <a14:foregroundMark x1="77509" y1="31250" x2="77509" y2="31250"/>
                        <a14:foregroundMark x1="77855" y1="35938" x2="77855" y2="35938"/>
                        <a14:foregroundMark x1="79585" y1="42969" x2="79585" y2="42969"/>
                        <a14:foregroundMark x1="76471" y1="40234" x2="76471" y2="40234"/>
                        <a14:foregroundMark x1="68512" y1="39063" x2="68512" y2="39063"/>
                        <a14:foregroundMark x1="47751" y1="50781" x2="47751" y2="50781"/>
                        <a14:foregroundMark x1="49481" y1="54688" x2="49481" y2="54688"/>
                        <a14:foregroundMark x1="56055" y1="57422" x2="56055" y2="57422"/>
                        <a14:foregroundMark x1="31488" y1="56641" x2="31488" y2="56641"/>
                        <a14:foregroundMark x1="25606" y1="24219" x2="25606" y2="24219"/>
                        <a14:foregroundMark x1="22491" y1="17969" x2="22491" y2="17969"/>
                        <a14:foregroundMark x1="26990" y1="28516" x2="26990" y2="28516"/>
                        <a14:foregroundMark x1="31142" y1="30469" x2="31142" y2="3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6" y="769718"/>
            <a:ext cx="1086630" cy="72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55576" y="1563638"/>
            <a:ext cx="79208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/>
            </a:pPr>
            <a:r>
              <a:rPr lang="ko-KR" altLang="en-US" b="1" dirty="0" smtClean="0"/>
              <a:t>관리자계정 </a:t>
            </a:r>
            <a:endParaRPr lang="en-US" altLang="ko-KR" sz="24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관리자계정은 초기</a:t>
            </a:r>
            <a:r>
              <a:rPr lang="en-US" altLang="ko-KR" sz="1200" dirty="0"/>
              <a:t>ID / </a:t>
            </a:r>
            <a:r>
              <a:rPr lang="ko-KR" altLang="en-US" sz="1200" dirty="0"/>
              <a:t>비밀번호를 제공하고 이후 수정불가</a:t>
            </a:r>
            <a:endParaRPr lang="en-US" altLang="ko-KR" sz="12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ID : admin (</a:t>
            </a:r>
            <a:r>
              <a:rPr lang="ko-KR" altLang="en-US" sz="1200" dirty="0"/>
              <a:t>기본값</a:t>
            </a:r>
            <a:r>
              <a:rPr lang="en-US" altLang="ko-KR" sz="1200" dirty="0" smtClean="0"/>
              <a:t>) /PW </a:t>
            </a:r>
            <a:r>
              <a:rPr lang="en-US" altLang="ko-KR" sz="1200" dirty="0"/>
              <a:t>: 1234 (</a:t>
            </a:r>
            <a:r>
              <a:rPr lang="ko-KR" altLang="en-US" sz="1200" dirty="0"/>
              <a:t>기본값</a:t>
            </a:r>
            <a:r>
              <a:rPr lang="en-US" altLang="ko-KR" sz="1200" dirty="0" smtClean="0"/>
              <a:t>)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FF0000"/>
                </a:solidFill>
              </a:rPr>
              <a:t>관리자는 텐트 업체 직원을 대상으로 개발</a:t>
            </a:r>
            <a:endParaRPr lang="ko-KR" altLang="en-US" sz="1200" b="1" dirty="0">
              <a:solidFill>
                <a:srgbClr val="FF0000"/>
              </a:solidFill>
            </a:endParaRPr>
          </a:p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/>
            </a:pPr>
            <a:r>
              <a:rPr lang="ko-KR" altLang="en-US" b="1" dirty="0" smtClean="0"/>
              <a:t>공지사항 관리</a:t>
            </a:r>
            <a:endParaRPr lang="ko-KR" altLang="en-US" sz="2400" dirty="0"/>
          </a:p>
          <a:p>
            <a:pPr marL="800100" lvl="1" indent="-34290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공지사항 첫 페이지 </a:t>
            </a:r>
            <a:r>
              <a:rPr lang="en-US" altLang="ko-KR" sz="1200" dirty="0"/>
              <a:t>: </a:t>
            </a:r>
            <a:r>
              <a:rPr lang="ko-KR" altLang="en-US" sz="1200" dirty="0"/>
              <a:t>최신 등록일 기준 리스트</a:t>
            </a:r>
            <a:endParaRPr lang="ko-KR" altLang="en-US" sz="1600" dirty="0"/>
          </a:p>
          <a:p>
            <a:pPr marL="800100" lvl="1" indent="-34290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공지사항 게시 글 </a:t>
            </a:r>
            <a:r>
              <a:rPr lang="ko-KR" altLang="en-US" sz="1200" dirty="0" smtClean="0"/>
              <a:t>등록</a:t>
            </a:r>
            <a:endParaRPr lang="en-US" altLang="ko-KR" sz="1200" dirty="0" smtClean="0"/>
          </a:p>
          <a:p>
            <a:pPr marL="800100" lvl="1" indent="-34290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공지사항 게시 글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수정</a:t>
            </a:r>
            <a:endParaRPr lang="en-US" altLang="ko-KR" sz="1200" dirty="0"/>
          </a:p>
          <a:p>
            <a:pPr marL="800100" lvl="1" indent="-34290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공지사항 게시 글 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삭제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792298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/>
          <p:cNvPicPr>
            <a:picLocks noChangeAspect="1" noChangeArrowheads="1"/>
          </p:cNvPicPr>
          <p:nvPr/>
        </p:nvPicPr>
        <p:blipFill rotWithShape="1">
          <a:blip r:embed="rId5"/>
          <a:srcRect t="33872" b="36203"/>
          <a:stretch/>
        </p:blipFill>
        <p:spPr bwMode="auto">
          <a:xfrm>
            <a:off x="487591" y="1219200"/>
            <a:ext cx="5579628" cy="1104301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120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849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예약 완료</a:t>
            </a:r>
            <a:r>
              <a:rPr lang="en-US" altLang="ko-KR" b="1" dirty="0">
                <a:solidFill>
                  <a:srgbClr val="3B5735"/>
                </a:solidFill>
              </a:rPr>
              <a:t>, </a:t>
            </a:r>
            <a:r>
              <a:rPr lang="ko-KR" altLang="en-US" b="1" dirty="0">
                <a:solidFill>
                  <a:srgbClr val="3B5735"/>
                </a:solidFill>
              </a:rPr>
              <a:t>대여 예상 일시 처리 소스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1203598"/>
            <a:ext cx="289726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/>
              <a:t>1. </a:t>
            </a:r>
            <a:r>
              <a:rPr lang="ko-KR" altLang="en-US" sz="1100" dirty="0"/>
              <a:t>예약 완료를 누를 시에는 대여 예상 일시가 생성되며 기본적으로 이용 시간은 </a:t>
            </a:r>
            <a:r>
              <a:rPr lang="en-US" altLang="ko-KR" sz="1100" dirty="0"/>
              <a:t>4</a:t>
            </a:r>
            <a:r>
              <a:rPr lang="ko-KR" altLang="en-US" sz="1100" dirty="0"/>
              <a:t>시간입니다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29" name="직사각형 28"/>
          <p:cNvSpPr/>
          <p:nvPr/>
        </p:nvSpPr>
        <p:spPr>
          <a:xfrm flipH="1">
            <a:off x="4247964" y="1473265"/>
            <a:ext cx="684076" cy="74600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3" name="직사각형 32"/>
          <p:cNvSpPr/>
          <p:nvPr/>
        </p:nvSpPr>
        <p:spPr>
          <a:xfrm flipH="1">
            <a:off x="606386" y="1489010"/>
            <a:ext cx="5405773" cy="16437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6" name="타원 35"/>
          <p:cNvSpPr/>
          <p:nvPr/>
        </p:nvSpPr>
        <p:spPr>
          <a:xfrm>
            <a:off x="4098309" y="128636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09"/>
          <a:stretch/>
        </p:blipFill>
        <p:spPr bwMode="auto">
          <a:xfrm>
            <a:off x="460970" y="2583082"/>
            <a:ext cx="6991350" cy="1197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8125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591" y="969813"/>
            <a:ext cx="5579628" cy="3690169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121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예약 취소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예약 대기 처리</a:t>
            </a:r>
            <a:r>
              <a:rPr lang="en-US" altLang="ko-KR" b="1" dirty="0">
                <a:solidFill>
                  <a:srgbClr val="3B5735"/>
                </a:solidFill>
              </a:rPr>
              <a:t> 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993815"/>
            <a:ext cx="2897269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예약 취소 리스트에서는 취소된 리스트를 조회할 수 있으며</a:t>
            </a:r>
            <a:r>
              <a:rPr lang="en-US" altLang="ko-KR" sz="1100" dirty="0"/>
              <a:t>, </a:t>
            </a:r>
            <a:r>
              <a:rPr lang="ko-KR" altLang="en-US" sz="1100" dirty="0"/>
              <a:t>예약 취소 상태를 라디오 버튼으로 체크 후 예약 대기 상태로 변경이 가능합니다</a:t>
            </a:r>
            <a:r>
              <a:rPr lang="en-US" altLang="ko-KR" sz="1100" dirty="0"/>
              <a:t>. 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목록의 삼각형을 클릭 시 오름차순</a:t>
            </a:r>
            <a:r>
              <a:rPr lang="en-US" altLang="ko-KR" sz="1100" dirty="0"/>
              <a:t>, </a:t>
            </a:r>
            <a:r>
              <a:rPr lang="ko-KR" altLang="en-US" sz="1100" dirty="0"/>
              <a:t>내림차순으로 정렬이 가능합니다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페이지 처리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검색 기능 </a:t>
            </a:r>
            <a:r>
              <a:rPr lang="en-US" altLang="ko-KR" sz="1100" dirty="0"/>
              <a:t>(</a:t>
            </a:r>
            <a:r>
              <a:rPr lang="ko-KR" altLang="en-US" sz="1100" dirty="0"/>
              <a:t>전체</a:t>
            </a:r>
            <a:r>
              <a:rPr lang="en-US" altLang="ko-KR" sz="1100" dirty="0"/>
              <a:t>, </a:t>
            </a:r>
            <a:r>
              <a:rPr lang="ko-KR" altLang="en-US" sz="1100" dirty="0"/>
              <a:t>예약번호</a:t>
            </a:r>
            <a:r>
              <a:rPr lang="en-US" altLang="ko-KR" sz="1100" dirty="0"/>
              <a:t>,</a:t>
            </a:r>
            <a:r>
              <a:rPr lang="ko-KR" altLang="en-US" sz="1100" dirty="0"/>
              <a:t> 예약묶음번호</a:t>
            </a:r>
            <a:r>
              <a:rPr lang="en-US" altLang="ko-KR" sz="1100" dirty="0"/>
              <a:t>, </a:t>
            </a:r>
            <a:r>
              <a:rPr lang="ko-KR" altLang="en-US" sz="1100" dirty="0"/>
              <a:t>회원아이디</a:t>
            </a:r>
            <a:r>
              <a:rPr lang="en-US" altLang="ko-KR" sz="1100" dirty="0"/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 flipH="1">
            <a:off x="2495043" y="3219822"/>
            <a:ext cx="504056" cy="21602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 flipH="1">
            <a:off x="590998" y="2283718"/>
            <a:ext cx="1904045" cy="190182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 rot="5400000" flipH="1">
            <a:off x="432219" y="2812714"/>
            <a:ext cx="565886" cy="248329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3" name="직사각형 32"/>
          <p:cNvSpPr/>
          <p:nvPr/>
        </p:nvSpPr>
        <p:spPr>
          <a:xfrm flipH="1">
            <a:off x="606386" y="2489563"/>
            <a:ext cx="5405773" cy="16437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5767910" y="2256931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97129" y="2211723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65507" y="357986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267744" y="318891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7216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1115" y="993815"/>
            <a:ext cx="5410200" cy="3132534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122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환불취소와 완료처리</a:t>
            </a:r>
            <a:r>
              <a:rPr lang="en-US" altLang="ko-KR" b="1" dirty="0">
                <a:solidFill>
                  <a:srgbClr val="3B5735"/>
                </a:solidFill>
              </a:rPr>
              <a:t> 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993815"/>
            <a:ext cx="29692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환불 리스트에서는 조회 및 고객이 요청한 환불요청에 대한 상태를 환불취소</a:t>
            </a:r>
            <a:r>
              <a:rPr lang="en-US" altLang="ko-KR" sz="1100" dirty="0"/>
              <a:t>, </a:t>
            </a:r>
            <a:r>
              <a:rPr lang="ko-KR" altLang="en-US" sz="1100" dirty="0"/>
              <a:t>환불 완료로 상태를 변경 할 수 있습니다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목록에 있는 삼각형을 클릭하면 오름차순</a:t>
            </a:r>
            <a:r>
              <a:rPr lang="en-US" altLang="ko-KR" sz="1100" dirty="0"/>
              <a:t>, </a:t>
            </a:r>
            <a:r>
              <a:rPr lang="ko-KR" altLang="en-US" sz="1100" dirty="0"/>
              <a:t>내림차순으로 정렬 할 수 있습니다</a:t>
            </a:r>
            <a:r>
              <a:rPr lang="en-US" altLang="ko-KR" sz="1100" dirty="0"/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페이지 처리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검색 기능</a:t>
            </a:r>
            <a:r>
              <a:rPr lang="en-US" altLang="ko-KR" sz="1100" dirty="0"/>
              <a:t>(</a:t>
            </a:r>
            <a:r>
              <a:rPr lang="ko-KR" altLang="en-US" sz="1100" dirty="0"/>
              <a:t>전체</a:t>
            </a:r>
            <a:r>
              <a:rPr lang="en-US" altLang="ko-KR" sz="1100" dirty="0"/>
              <a:t>, </a:t>
            </a:r>
            <a:r>
              <a:rPr lang="ko-KR" altLang="en-US" sz="1100" dirty="0"/>
              <a:t>예약번호</a:t>
            </a:r>
            <a:r>
              <a:rPr lang="en-US" altLang="ko-KR" sz="1100" dirty="0"/>
              <a:t>, </a:t>
            </a:r>
            <a:r>
              <a:rPr lang="ko-KR" altLang="en-US" sz="1100" dirty="0"/>
              <a:t>예약묶음번호</a:t>
            </a:r>
            <a:r>
              <a:rPr lang="en-US" altLang="ko-KR" sz="1100" dirty="0"/>
              <a:t>, </a:t>
            </a:r>
            <a:r>
              <a:rPr lang="ko-KR" altLang="en-US" sz="1100" dirty="0"/>
              <a:t>회원아이디</a:t>
            </a:r>
            <a:r>
              <a:rPr lang="en-US" altLang="ko-KR" sz="1100" dirty="0"/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 flipH="1">
            <a:off x="2495043" y="3074820"/>
            <a:ext cx="504056" cy="172645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 flipH="1">
            <a:off x="590998" y="2139702"/>
            <a:ext cx="1460722" cy="190182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 rot="5400000" flipH="1">
            <a:off x="480760" y="2701980"/>
            <a:ext cx="565886" cy="17979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3" name="직사각형 32"/>
          <p:cNvSpPr/>
          <p:nvPr/>
        </p:nvSpPr>
        <p:spPr>
          <a:xfrm flipH="1">
            <a:off x="606386" y="2355726"/>
            <a:ext cx="5405773" cy="16437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5572351" y="2135469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74498" y="202083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14048" y="3232469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248187" y="3026001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1338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9268" y="1002374"/>
            <a:ext cx="5682891" cy="3513592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123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대여</a:t>
            </a:r>
            <a:r>
              <a:rPr lang="en-US" altLang="ko-KR" b="1" dirty="0">
                <a:solidFill>
                  <a:srgbClr val="3B5735"/>
                </a:solidFill>
              </a:rPr>
              <a:t>/</a:t>
            </a:r>
            <a:r>
              <a:rPr lang="ko-KR" altLang="en-US" b="1" dirty="0">
                <a:solidFill>
                  <a:srgbClr val="3B5735"/>
                </a:solidFill>
              </a:rPr>
              <a:t>반납 취소 관리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993815"/>
            <a:ext cx="29692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해당 되는 항목의 라디오버튼 체크 후 </a:t>
            </a:r>
            <a:r>
              <a:rPr lang="en-US" altLang="ko-KR" sz="1100" dirty="0"/>
              <a:t>‘</a:t>
            </a:r>
            <a:r>
              <a:rPr lang="ko-KR" altLang="en-US" sz="1100" dirty="0"/>
              <a:t>대여 취소</a:t>
            </a:r>
            <a:r>
              <a:rPr lang="en-US" altLang="ko-KR" sz="1100" dirty="0"/>
              <a:t>’ </a:t>
            </a:r>
            <a:r>
              <a:rPr lang="ko-KR" altLang="en-US" sz="1100" dirty="0"/>
              <a:t>클릭 시 리스트에서 삭제처리 후 예약리스트에 종료에서 완료로 상태 처리 변경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해당 되는 항목의 라디오 버튼 체크 후 </a:t>
            </a:r>
            <a:r>
              <a:rPr lang="en-US" altLang="ko-KR" sz="1100" dirty="0"/>
              <a:t>‘</a:t>
            </a:r>
            <a:r>
              <a:rPr lang="ko-KR" altLang="en-US" sz="1100" dirty="0"/>
              <a:t>반납 완료</a:t>
            </a:r>
            <a:r>
              <a:rPr lang="en-US" altLang="ko-KR" sz="1100" dirty="0"/>
              <a:t>’ </a:t>
            </a:r>
            <a:r>
              <a:rPr lang="ko-KR" altLang="en-US" sz="1100" dirty="0"/>
              <a:t>클릭 시 </a:t>
            </a:r>
            <a:r>
              <a:rPr lang="ko-KR" altLang="en-US" sz="1100" dirty="0" err="1"/>
              <a:t>대여중에서</a:t>
            </a:r>
            <a:r>
              <a:rPr lang="ko-KR" altLang="en-US" sz="1100" dirty="0"/>
              <a:t> 반납완료로 대여상태가 변경 됩니다</a:t>
            </a:r>
            <a:r>
              <a:rPr lang="en-US" altLang="ko-KR" sz="1100" dirty="0"/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목록의 삼각형을 클릭 시 오름차순</a:t>
            </a:r>
            <a:r>
              <a:rPr lang="en-US" altLang="ko-KR" sz="1100" dirty="0"/>
              <a:t>, </a:t>
            </a:r>
            <a:r>
              <a:rPr lang="ko-KR" altLang="en-US" sz="1100" dirty="0"/>
              <a:t>내림차순으로 정렬이 가능합니다</a:t>
            </a:r>
            <a:r>
              <a:rPr lang="en-US" altLang="ko-KR" sz="1100" dirty="0"/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페이지 처리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검색 기능</a:t>
            </a:r>
            <a:r>
              <a:rPr lang="en-US" altLang="ko-KR" sz="1100" dirty="0"/>
              <a:t>(</a:t>
            </a:r>
            <a:r>
              <a:rPr lang="ko-KR" altLang="en-US" sz="1100" dirty="0"/>
              <a:t>전체</a:t>
            </a:r>
            <a:r>
              <a:rPr lang="en-US" altLang="ko-KR" sz="1100" dirty="0"/>
              <a:t>, </a:t>
            </a:r>
            <a:r>
              <a:rPr lang="ko-KR" altLang="en-US" sz="1100" dirty="0"/>
              <a:t>예약 묶음 번호</a:t>
            </a:r>
            <a:r>
              <a:rPr lang="en-US" altLang="ko-KR" sz="1100" dirty="0"/>
              <a:t>, </a:t>
            </a:r>
            <a:r>
              <a:rPr lang="ko-KR" altLang="en-US" sz="1100" dirty="0"/>
              <a:t>예약자 이름</a:t>
            </a:r>
            <a:r>
              <a:rPr lang="en-US" altLang="ko-KR" sz="1100" dirty="0"/>
              <a:t>, </a:t>
            </a:r>
            <a:r>
              <a:rPr lang="ko-KR" altLang="en-US" sz="1100" dirty="0"/>
              <a:t>예약자 핸드폰 번호</a:t>
            </a:r>
            <a:r>
              <a:rPr lang="en-US" altLang="ko-KR" sz="1100" dirty="0"/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 flipH="1">
            <a:off x="2715159" y="3757065"/>
            <a:ext cx="504056" cy="172645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 flipH="1">
            <a:off x="436357" y="1924549"/>
            <a:ext cx="911258" cy="190182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 rot="5400000" flipH="1">
            <a:off x="-79379" y="2949905"/>
            <a:ext cx="1224136" cy="17979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3" name="직사각형 32"/>
          <p:cNvSpPr/>
          <p:nvPr/>
        </p:nvSpPr>
        <p:spPr>
          <a:xfrm flipH="1">
            <a:off x="436355" y="2114731"/>
            <a:ext cx="5575803" cy="31300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1197960" y="176804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98801" y="1785629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483768" y="3704467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5508104" y="193552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08929" y="392971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9362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124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반납 완료</a:t>
            </a:r>
            <a:r>
              <a:rPr lang="en-US" altLang="ko-KR" b="1" dirty="0">
                <a:solidFill>
                  <a:srgbClr val="3B5735"/>
                </a:solidFill>
              </a:rPr>
              <a:t>, </a:t>
            </a:r>
            <a:r>
              <a:rPr lang="ko-KR" altLang="en-US" b="1" dirty="0">
                <a:solidFill>
                  <a:srgbClr val="3B5735"/>
                </a:solidFill>
              </a:rPr>
              <a:t>추가 이용 요금 소스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95"/>
          <a:stretch/>
        </p:blipFill>
        <p:spPr bwMode="auto">
          <a:xfrm>
            <a:off x="971600" y="1059582"/>
            <a:ext cx="5976664" cy="3768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62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257276" y="867511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>
                <a:solidFill>
                  <a:schemeClr val="bg1"/>
                </a:solidFill>
              </a:rPr>
              <a:t>: ‘</a:t>
            </a:r>
            <a:r>
              <a:rPr lang="ko-KR" altLang="en-US" sz="2000" b="1" dirty="0">
                <a:solidFill>
                  <a:schemeClr val="bg1"/>
                </a:solidFill>
              </a:rPr>
              <a:t>관리자 요구사항</a:t>
            </a:r>
            <a:r>
              <a:rPr lang="en-US" altLang="ko-KR" sz="2000" b="1" dirty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595" y1="25000" x2="52595" y2="25000"/>
                        <a14:foregroundMark x1="77509" y1="31250" x2="77509" y2="31250"/>
                        <a14:foregroundMark x1="77855" y1="35938" x2="77855" y2="35938"/>
                        <a14:foregroundMark x1="79585" y1="42969" x2="79585" y2="42969"/>
                        <a14:foregroundMark x1="76471" y1="40234" x2="76471" y2="40234"/>
                        <a14:foregroundMark x1="68512" y1="39063" x2="68512" y2="39063"/>
                        <a14:foregroundMark x1="47751" y1="50781" x2="47751" y2="50781"/>
                        <a14:foregroundMark x1="49481" y1="54688" x2="49481" y2="54688"/>
                        <a14:foregroundMark x1="56055" y1="57422" x2="56055" y2="57422"/>
                        <a14:foregroundMark x1="31488" y1="56641" x2="31488" y2="56641"/>
                        <a14:foregroundMark x1="25606" y1="24219" x2="25606" y2="24219"/>
                        <a14:foregroundMark x1="22491" y1="17969" x2="22491" y2="17969"/>
                        <a14:foregroundMark x1="26990" y1="28516" x2="26990" y2="28516"/>
                        <a14:foregroundMark x1="31142" y1="30469" x2="31142" y2="3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6" y="769718"/>
            <a:ext cx="1086630" cy="72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55576" y="1563638"/>
            <a:ext cx="7920880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3"/>
            </a:pPr>
            <a:r>
              <a:rPr lang="en-US" altLang="ko-KR" b="1" dirty="0"/>
              <a:t>1:1</a:t>
            </a:r>
            <a:r>
              <a:rPr lang="ko-KR" altLang="en-US" b="1" dirty="0" smtClean="0"/>
              <a:t>문의 답변</a:t>
            </a:r>
            <a:endParaRPr lang="en-US" altLang="ko-KR" sz="24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사용자 문의에 대한 답글 등록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 가능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</a:rPr>
              <a:t>서비스 이용과 무관한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문의게시물 </a:t>
            </a:r>
            <a:r>
              <a:rPr lang="ko-KR" altLang="en-US" sz="1200" b="1" dirty="0">
                <a:solidFill>
                  <a:srgbClr val="FF0000"/>
                </a:solidFill>
              </a:rPr>
              <a:t>삭제 가능</a:t>
            </a:r>
            <a:endParaRPr lang="ko-KR" altLang="en-US" sz="1600" b="1" dirty="0">
              <a:solidFill>
                <a:srgbClr val="FF0000"/>
              </a:solidFill>
            </a:endParaRP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답변 내용이 완료로 되어있을 시에는 삭제 불가능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사용자가 작성한 문의 글은 관리자가 수정 불가 </a:t>
            </a:r>
            <a:endParaRPr lang="ko-KR" altLang="en-US" sz="1600" dirty="0"/>
          </a:p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3"/>
            </a:pPr>
            <a:r>
              <a:rPr lang="ko-KR" altLang="en-US" b="1" dirty="0"/>
              <a:t>포토후기 </a:t>
            </a:r>
            <a:r>
              <a:rPr lang="ko-KR" altLang="en-US" b="1" dirty="0" smtClean="0"/>
              <a:t>관</a:t>
            </a:r>
            <a:r>
              <a:rPr lang="ko-KR" altLang="en-US" b="1" dirty="0"/>
              <a:t>리</a:t>
            </a:r>
            <a:endParaRPr lang="ko-KR" altLang="en-US" sz="24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최신 등록 일 기준 리스트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서비스와 무관한 후기 또는 다른 회원들에게 피해를 주는 후기 게시물 삭제 가능 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후기 게시물에 대한 관리자 수정 불가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05376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257276" y="867511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>
                <a:solidFill>
                  <a:schemeClr val="bg1"/>
                </a:solidFill>
              </a:rPr>
              <a:t>: ‘</a:t>
            </a:r>
            <a:r>
              <a:rPr lang="ko-KR" altLang="en-US" sz="2000" b="1" dirty="0">
                <a:solidFill>
                  <a:schemeClr val="bg1"/>
                </a:solidFill>
              </a:rPr>
              <a:t>관리자 요구사항</a:t>
            </a:r>
            <a:r>
              <a:rPr lang="en-US" altLang="ko-KR" sz="2000" b="1" dirty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595" y1="25000" x2="52595" y2="25000"/>
                        <a14:foregroundMark x1="77509" y1="31250" x2="77509" y2="31250"/>
                        <a14:foregroundMark x1="77855" y1="35938" x2="77855" y2="35938"/>
                        <a14:foregroundMark x1="79585" y1="42969" x2="79585" y2="42969"/>
                        <a14:foregroundMark x1="76471" y1="40234" x2="76471" y2="40234"/>
                        <a14:foregroundMark x1="68512" y1="39063" x2="68512" y2="39063"/>
                        <a14:foregroundMark x1="47751" y1="50781" x2="47751" y2="50781"/>
                        <a14:foregroundMark x1="49481" y1="54688" x2="49481" y2="54688"/>
                        <a14:foregroundMark x1="56055" y1="57422" x2="56055" y2="57422"/>
                        <a14:foregroundMark x1="31488" y1="56641" x2="31488" y2="56641"/>
                        <a14:foregroundMark x1="25606" y1="24219" x2="25606" y2="24219"/>
                        <a14:foregroundMark x1="22491" y1="17969" x2="22491" y2="17969"/>
                        <a14:foregroundMark x1="26990" y1="28516" x2="26990" y2="28516"/>
                        <a14:foregroundMark x1="31142" y1="30469" x2="31142" y2="3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6" y="769718"/>
            <a:ext cx="1086630" cy="72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55576" y="1563638"/>
            <a:ext cx="79208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5"/>
            </a:pPr>
            <a:r>
              <a:rPr lang="ko-KR" altLang="en-US" b="1" dirty="0" smtClean="0"/>
              <a:t>회원 관리</a:t>
            </a:r>
            <a:endParaRPr lang="en-US" altLang="ko-KR" b="1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회원리스트 </a:t>
            </a:r>
            <a:r>
              <a:rPr lang="en-US" altLang="ko-KR" sz="1200" dirty="0"/>
              <a:t>: </a:t>
            </a:r>
            <a:r>
              <a:rPr lang="ko-KR" altLang="en-US" sz="1200" dirty="0"/>
              <a:t>당일 가입회원정보리스트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회원리스트 정보 조회</a:t>
            </a:r>
            <a:r>
              <a:rPr lang="en-US" altLang="ko-KR" sz="1200" dirty="0"/>
              <a:t>(</a:t>
            </a:r>
            <a:r>
              <a:rPr lang="ko-KR" altLang="en-US" sz="1200" dirty="0"/>
              <a:t>번호 별</a:t>
            </a:r>
            <a:r>
              <a:rPr lang="en-US" altLang="ko-KR" sz="1200" dirty="0"/>
              <a:t>, </a:t>
            </a:r>
            <a:r>
              <a:rPr lang="ko-KR" altLang="en-US" sz="1200" dirty="0"/>
              <a:t>등록일 별</a:t>
            </a:r>
            <a:r>
              <a:rPr lang="en-US" altLang="ko-KR" sz="1200" dirty="0"/>
              <a:t>, </a:t>
            </a:r>
            <a:r>
              <a:rPr lang="ko-KR" altLang="en-US" sz="1200" dirty="0"/>
              <a:t>성별 별</a:t>
            </a:r>
            <a:r>
              <a:rPr lang="en-US" altLang="ko-KR" sz="1200" dirty="0"/>
              <a:t>)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</a:rPr>
              <a:t>문제 회원발생시 강제 비활성화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권한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회원 </a:t>
            </a:r>
            <a:r>
              <a:rPr lang="ko-KR" altLang="en-US" sz="1200" dirty="0"/>
              <a:t>정보 </a:t>
            </a:r>
            <a:r>
              <a:rPr lang="ko-KR" altLang="en-US" sz="1200" dirty="0" smtClean="0"/>
              <a:t>등록</a:t>
            </a:r>
            <a:r>
              <a:rPr lang="en-US" altLang="ko-KR" sz="1200" dirty="0" smtClean="0"/>
              <a:t>, </a:t>
            </a:r>
            <a:r>
              <a:rPr lang="ko-KR" altLang="en-US" sz="1200" dirty="0"/>
              <a:t>수정 </a:t>
            </a:r>
            <a:r>
              <a:rPr lang="ko-KR" altLang="en-US" sz="1200" dirty="0" smtClean="0"/>
              <a:t>불가</a:t>
            </a:r>
            <a:endParaRPr lang="ko-KR" altLang="en-US" sz="1600" dirty="0"/>
          </a:p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5"/>
            </a:pPr>
            <a:r>
              <a:rPr lang="ko-KR" altLang="en-US" b="1" dirty="0" smtClean="0"/>
              <a:t>예약 관리</a:t>
            </a:r>
            <a:endParaRPr lang="ko-KR" altLang="en-US" sz="24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</a:rPr>
              <a:t>예약대기 리스트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조회 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계좌이체 예약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</a:rPr>
              <a:t>예약완료 리스트 조회 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카드결제 예약</a:t>
            </a:r>
            <a:r>
              <a:rPr lang="en-US" altLang="ko-KR" sz="1200" b="1" dirty="0">
                <a:solidFill>
                  <a:srgbClr val="FF0000"/>
                </a:solidFill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</a:rPr>
              <a:t>계좌이체</a:t>
            </a:r>
            <a:r>
              <a:rPr lang="en-US" altLang="ko-KR" sz="1200" b="1" dirty="0">
                <a:solidFill>
                  <a:srgbClr val="FF0000"/>
                </a:solidFill>
              </a:rPr>
              <a:t>&lt;</a:t>
            </a:r>
            <a:r>
              <a:rPr lang="ko-KR" altLang="en-US" sz="1200" b="1" dirty="0">
                <a:solidFill>
                  <a:srgbClr val="FF0000"/>
                </a:solidFill>
              </a:rPr>
              <a:t>송금확인완료</a:t>
            </a:r>
            <a:r>
              <a:rPr lang="en-US" altLang="ko-KR" sz="1200" b="1" dirty="0">
                <a:solidFill>
                  <a:srgbClr val="FF0000"/>
                </a:solidFill>
              </a:rPr>
              <a:t>&gt;</a:t>
            </a:r>
            <a:r>
              <a:rPr lang="ko-KR" altLang="en-US" sz="1200" b="1" dirty="0">
                <a:solidFill>
                  <a:srgbClr val="FF0000"/>
                </a:solidFill>
              </a:rPr>
              <a:t>예약</a:t>
            </a:r>
            <a:r>
              <a:rPr lang="en-US" altLang="ko-KR" sz="1200" b="1" dirty="0">
                <a:solidFill>
                  <a:srgbClr val="FF0000"/>
                </a:solidFill>
              </a:rPr>
              <a:t>) / </a:t>
            </a:r>
            <a:r>
              <a:rPr lang="ko-KR" altLang="en-US" sz="1200" b="1" dirty="0">
                <a:solidFill>
                  <a:srgbClr val="FF0000"/>
                </a:solidFill>
              </a:rPr>
              <a:t>예약종료 리스트 조회</a:t>
            </a:r>
            <a:endParaRPr lang="ko-KR" altLang="en-US" sz="1600" b="1" dirty="0">
              <a:solidFill>
                <a:srgbClr val="FF0000"/>
              </a:solidFill>
            </a:endParaRP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예약취소 리스트 조회 </a:t>
            </a:r>
            <a:r>
              <a:rPr lang="en-US" altLang="ko-KR" sz="1200" dirty="0"/>
              <a:t>(</a:t>
            </a:r>
            <a:r>
              <a:rPr lang="ko-KR" altLang="en-US" sz="1200" dirty="0"/>
              <a:t>예약대기</a:t>
            </a:r>
            <a:r>
              <a:rPr lang="en-US" altLang="ko-KR" sz="1200" dirty="0"/>
              <a:t>-&gt;</a:t>
            </a:r>
            <a:r>
              <a:rPr lang="ko-KR" altLang="en-US" sz="1200" dirty="0"/>
              <a:t>취소</a:t>
            </a:r>
            <a:r>
              <a:rPr lang="en-US" altLang="ko-KR" sz="1200" dirty="0"/>
              <a:t>)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환불 리스트 조회 </a:t>
            </a:r>
            <a:r>
              <a:rPr lang="en-US" altLang="ko-KR" sz="1200" dirty="0"/>
              <a:t>(</a:t>
            </a:r>
            <a:r>
              <a:rPr lang="ko-KR" altLang="en-US" sz="1200" dirty="0"/>
              <a:t>예약완료</a:t>
            </a:r>
            <a:r>
              <a:rPr lang="en-US" altLang="ko-KR" sz="1200" dirty="0"/>
              <a:t>-&gt;</a:t>
            </a:r>
            <a:r>
              <a:rPr lang="ko-KR" altLang="en-US" sz="1200" dirty="0"/>
              <a:t>취소</a:t>
            </a:r>
            <a:r>
              <a:rPr lang="en-US" altLang="ko-KR" sz="1200" dirty="0"/>
              <a:t>&lt;</a:t>
            </a:r>
            <a:r>
              <a:rPr lang="ko-KR" altLang="en-US" sz="1200" dirty="0"/>
              <a:t>환불</a:t>
            </a:r>
            <a:r>
              <a:rPr lang="en-US" altLang="ko-KR" sz="1200" dirty="0"/>
              <a:t>&gt;)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대여</a:t>
            </a:r>
            <a:r>
              <a:rPr lang="en-US" altLang="ko-KR" sz="1200" dirty="0"/>
              <a:t>/</a:t>
            </a:r>
            <a:r>
              <a:rPr lang="ko-KR" altLang="en-US" sz="1200" dirty="0"/>
              <a:t>반납 리스트 조회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대여중</a:t>
            </a:r>
            <a:r>
              <a:rPr lang="en-US" altLang="ko-KR" sz="1200" dirty="0"/>
              <a:t>/</a:t>
            </a:r>
            <a:r>
              <a:rPr lang="ko-KR" altLang="en-US" sz="1200" dirty="0"/>
              <a:t>반납완료</a:t>
            </a:r>
            <a:r>
              <a:rPr lang="en-US" altLang="ko-KR" sz="12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01505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257276" y="867511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>
                <a:solidFill>
                  <a:schemeClr val="bg1"/>
                </a:solidFill>
              </a:rPr>
              <a:t>: ‘</a:t>
            </a:r>
            <a:r>
              <a:rPr lang="ko-KR" altLang="en-US" sz="2000" b="1" dirty="0">
                <a:solidFill>
                  <a:schemeClr val="bg1"/>
                </a:solidFill>
              </a:rPr>
              <a:t>관리자 요구사항</a:t>
            </a:r>
            <a:r>
              <a:rPr lang="en-US" altLang="ko-KR" sz="2000" b="1" dirty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595" y1="25000" x2="52595" y2="25000"/>
                        <a14:foregroundMark x1="77509" y1="31250" x2="77509" y2="31250"/>
                        <a14:foregroundMark x1="77855" y1="35938" x2="77855" y2="35938"/>
                        <a14:foregroundMark x1="79585" y1="42969" x2="79585" y2="42969"/>
                        <a14:foregroundMark x1="76471" y1="40234" x2="76471" y2="40234"/>
                        <a14:foregroundMark x1="68512" y1="39063" x2="68512" y2="39063"/>
                        <a14:foregroundMark x1="47751" y1="50781" x2="47751" y2="50781"/>
                        <a14:foregroundMark x1="49481" y1="54688" x2="49481" y2="54688"/>
                        <a14:foregroundMark x1="56055" y1="57422" x2="56055" y2="57422"/>
                        <a14:foregroundMark x1="31488" y1="56641" x2="31488" y2="56641"/>
                        <a14:foregroundMark x1="25606" y1="24219" x2="25606" y2="24219"/>
                        <a14:foregroundMark x1="22491" y1="17969" x2="22491" y2="17969"/>
                        <a14:foregroundMark x1="26990" y1="28516" x2="26990" y2="28516"/>
                        <a14:foregroundMark x1="31142" y1="30469" x2="31142" y2="3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6" y="769718"/>
            <a:ext cx="1086630" cy="72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55576" y="1563638"/>
            <a:ext cx="79208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7"/>
            </a:pPr>
            <a:r>
              <a:rPr lang="ko-KR" altLang="en-US" b="1" dirty="0" smtClean="0"/>
              <a:t>상품 관리</a:t>
            </a:r>
            <a:endParaRPr lang="en-US" altLang="ko-KR" b="1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</a:rPr>
              <a:t>상품정보 등록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수정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삭제 가능 </a:t>
            </a:r>
            <a:r>
              <a:rPr lang="en-US" altLang="ko-KR" sz="1200" b="1" dirty="0">
                <a:solidFill>
                  <a:srgbClr val="FF0000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상품 수정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삭제 시 해당 상품에 대한 예약이 있으면 불가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상품정보 </a:t>
            </a:r>
            <a:r>
              <a:rPr lang="en-US" altLang="ko-KR" sz="1200" dirty="0"/>
              <a:t>: </a:t>
            </a:r>
            <a:r>
              <a:rPr lang="ko-KR" altLang="en-US" sz="1200" dirty="0"/>
              <a:t>상품번호</a:t>
            </a:r>
            <a:r>
              <a:rPr lang="en-US" altLang="ko-KR" sz="1200" dirty="0"/>
              <a:t>, </a:t>
            </a:r>
            <a:r>
              <a:rPr lang="ko-KR" altLang="en-US" sz="1200" dirty="0"/>
              <a:t>상품 종류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: </a:t>
            </a:r>
            <a:r>
              <a:rPr lang="ko-KR" altLang="en-US" sz="1200" dirty="0"/>
              <a:t>세트상품</a:t>
            </a:r>
            <a:r>
              <a:rPr lang="en-US" altLang="ko-KR" sz="1200" dirty="0"/>
              <a:t>, </a:t>
            </a:r>
            <a:r>
              <a:rPr lang="ko-KR" altLang="en-US" sz="1200" dirty="0"/>
              <a:t>추가상품</a:t>
            </a:r>
            <a:r>
              <a:rPr lang="en-US" altLang="ko-KR" sz="1200" dirty="0"/>
              <a:t>), </a:t>
            </a:r>
            <a:r>
              <a:rPr lang="ko-KR" altLang="en-US" sz="1200" dirty="0"/>
              <a:t>상품명</a:t>
            </a:r>
            <a:r>
              <a:rPr lang="en-US" altLang="ko-KR" sz="1200" dirty="0"/>
              <a:t>, </a:t>
            </a:r>
            <a:r>
              <a:rPr lang="ko-KR" altLang="en-US" sz="1200" dirty="0"/>
              <a:t>상품가격</a:t>
            </a:r>
            <a:r>
              <a:rPr lang="en-US" altLang="ko-KR" sz="1200" dirty="0"/>
              <a:t>, </a:t>
            </a:r>
            <a:r>
              <a:rPr lang="ko-KR" altLang="en-US" sz="1200" dirty="0"/>
              <a:t>상품상세설명</a:t>
            </a:r>
            <a:r>
              <a:rPr lang="en-US" altLang="ko-KR" sz="1200" dirty="0"/>
              <a:t>, </a:t>
            </a:r>
            <a:r>
              <a:rPr lang="ko-KR" altLang="en-US" sz="1200" dirty="0"/>
              <a:t>상품 </a:t>
            </a:r>
            <a:r>
              <a:rPr lang="ko-KR" altLang="en-US" sz="1200" dirty="0" err="1"/>
              <a:t>썸네일</a:t>
            </a:r>
            <a:r>
              <a:rPr lang="en-US" altLang="ko-KR" sz="1200" dirty="0"/>
              <a:t>, </a:t>
            </a:r>
            <a:r>
              <a:rPr lang="ko-KR" altLang="en-US" sz="1200" dirty="0"/>
              <a:t>상품이미지</a:t>
            </a:r>
            <a:r>
              <a:rPr lang="en-US" altLang="ko-KR" sz="1200" dirty="0"/>
              <a:t>, </a:t>
            </a:r>
            <a:r>
              <a:rPr lang="ko-KR" altLang="en-US" sz="1200" dirty="0"/>
              <a:t>대여가능유무</a:t>
            </a:r>
            <a:r>
              <a:rPr lang="en-US" altLang="ko-KR" sz="1200" dirty="0"/>
              <a:t>, </a:t>
            </a:r>
            <a:r>
              <a:rPr lang="ko-KR" altLang="en-US" sz="1200" dirty="0"/>
              <a:t>상품등록일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대여가능유무 </a:t>
            </a:r>
            <a:r>
              <a:rPr lang="en-US" altLang="ko-KR" sz="1200" dirty="0"/>
              <a:t>: </a:t>
            </a:r>
            <a:r>
              <a:rPr lang="ko-KR" altLang="en-US" sz="1200" dirty="0"/>
              <a:t>대여불가</a:t>
            </a:r>
            <a:r>
              <a:rPr lang="en-US" altLang="ko-KR" sz="1200" dirty="0"/>
              <a:t>/</a:t>
            </a:r>
            <a:r>
              <a:rPr lang="ko-KR" altLang="en-US" sz="1200" dirty="0"/>
              <a:t>대여가능으로 </a:t>
            </a:r>
            <a:r>
              <a:rPr lang="ko-KR" altLang="en-US" sz="1200" dirty="0" smtClean="0"/>
              <a:t>표기</a:t>
            </a:r>
            <a:endParaRPr lang="en-US" altLang="ko-KR" sz="1200" dirty="0" smtClean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상품의 목록에서 삭제가 아닌 대여불가 처리의 기능  </a:t>
            </a:r>
            <a:r>
              <a:rPr lang="en-US" altLang="ko-KR" sz="1200" dirty="0"/>
              <a:t>(</a:t>
            </a:r>
            <a:r>
              <a:rPr lang="ko-KR" altLang="en-US" sz="1200" dirty="0"/>
              <a:t>비활성화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이용 </a:t>
            </a:r>
            <a:r>
              <a:rPr lang="ko-KR" altLang="en-US" sz="1200" dirty="0"/>
              <a:t>시간 안내 </a:t>
            </a:r>
            <a:r>
              <a:rPr lang="en-US" altLang="ko-KR" sz="1200" dirty="0"/>
              <a:t>: </a:t>
            </a:r>
            <a:r>
              <a:rPr lang="ko-KR" altLang="en-US" sz="1200" dirty="0"/>
              <a:t>모든 세트 결제 완료 후 </a:t>
            </a:r>
            <a:r>
              <a:rPr lang="en-US" altLang="ko-KR" sz="1200" dirty="0"/>
              <a:t>4</a:t>
            </a:r>
            <a:r>
              <a:rPr lang="ko-KR" altLang="en-US" sz="1200" dirty="0"/>
              <a:t>시간대여 가능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이용 시간 초과금 안내 </a:t>
            </a:r>
            <a:r>
              <a:rPr lang="en-US" altLang="ko-KR" sz="1200" dirty="0"/>
              <a:t>: 1</a:t>
            </a:r>
            <a:r>
              <a:rPr lang="ko-KR" altLang="en-US" sz="1200" dirty="0"/>
              <a:t>시간 초과당 </a:t>
            </a:r>
            <a:r>
              <a:rPr lang="en-US" altLang="ko-KR" sz="1200" dirty="0"/>
              <a:t>3</a:t>
            </a:r>
            <a:r>
              <a:rPr lang="ko-KR" altLang="en-US" sz="1200" dirty="0"/>
              <a:t>천원 비용 부가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카테고리 </a:t>
            </a:r>
            <a:r>
              <a:rPr lang="en-US" altLang="ko-KR" sz="1200" dirty="0"/>
              <a:t>: </a:t>
            </a:r>
            <a:r>
              <a:rPr lang="ko-KR" altLang="en-US" sz="1200" dirty="0"/>
              <a:t>세트 상품 </a:t>
            </a:r>
            <a:r>
              <a:rPr lang="en-US" altLang="ko-KR" sz="1200" dirty="0"/>
              <a:t>/ </a:t>
            </a:r>
            <a:r>
              <a:rPr lang="ko-KR" altLang="en-US" sz="1200" dirty="0"/>
              <a:t>추가 상품 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1505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257276" y="867511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>
                <a:solidFill>
                  <a:schemeClr val="bg1"/>
                </a:solidFill>
              </a:rPr>
              <a:t>: ‘</a:t>
            </a:r>
            <a:r>
              <a:rPr lang="ko-KR" altLang="en-US" sz="2000" b="1" dirty="0">
                <a:solidFill>
                  <a:schemeClr val="bg1"/>
                </a:solidFill>
              </a:rPr>
              <a:t>관리자 요구사항</a:t>
            </a:r>
            <a:r>
              <a:rPr lang="en-US" altLang="ko-KR" sz="2000" b="1" dirty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595" y1="25000" x2="52595" y2="25000"/>
                        <a14:foregroundMark x1="77509" y1="31250" x2="77509" y2="31250"/>
                        <a14:foregroundMark x1="77855" y1="35938" x2="77855" y2="35938"/>
                        <a14:foregroundMark x1="79585" y1="42969" x2="79585" y2="42969"/>
                        <a14:foregroundMark x1="76471" y1="40234" x2="76471" y2="40234"/>
                        <a14:foregroundMark x1="68512" y1="39063" x2="68512" y2="39063"/>
                        <a14:foregroundMark x1="47751" y1="50781" x2="47751" y2="50781"/>
                        <a14:foregroundMark x1="49481" y1="54688" x2="49481" y2="54688"/>
                        <a14:foregroundMark x1="56055" y1="57422" x2="56055" y2="57422"/>
                        <a14:foregroundMark x1="31488" y1="56641" x2="31488" y2="56641"/>
                        <a14:foregroundMark x1="25606" y1="24219" x2="25606" y2="24219"/>
                        <a14:foregroundMark x1="22491" y1="17969" x2="22491" y2="17969"/>
                        <a14:foregroundMark x1="26990" y1="28516" x2="26990" y2="28516"/>
                        <a14:foregroundMark x1="31142" y1="30469" x2="31142" y2="3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6" y="769718"/>
            <a:ext cx="1086630" cy="72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55576" y="1563638"/>
            <a:ext cx="7920880" cy="276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8"/>
            </a:pPr>
            <a:r>
              <a:rPr lang="ko-KR" altLang="en-US" b="1" dirty="0" smtClean="0"/>
              <a:t>예약 상태 처리  </a:t>
            </a:r>
            <a:endParaRPr lang="ko-KR" altLang="en-US" sz="2400" dirty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(</a:t>
            </a:r>
            <a:r>
              <a:rPr lang="ko-KR" altLang="en-US" sz="1100" dirty="0"/>
              <a:t>예약대기</a:t>
            </a:r>
            <a:r>
              <a:rPr lang="en-US" altLang="ko-KR" sz="1100" dirty="0"/>
              <a:t>/</a:t>
            </a:r>
            <a:r>
              <a:rPr lang="ko-KR" altLang="en-US" sz="1100" dirty="0"/>
              <a:t>예약취소</a:t>
            </a:r>
            <a:r>
              <a:rPr lang="en-US" altLang="ko-KR" sz="1100" dirty="0"/>
              <a:t>/</a:t>
            </a:r>
            <a:r>
              <a:rPr lang="ko-KR" altLang="en-US" sz="1100" dirty="0"/>
              <a:t>결제완료</a:t>
            </a:r>
            <a:r>
              <a:rPr lang="en-US" altLang="ko-KR" sz="1100" dirty="0"/>
              <a:t>/</a:t>
            </a:r>
            <a:r>
              <a:rPr lang="ko-KR" altLang="en-US" sz="1100" dirty="0"/>
              <a:t>대여 중</a:t>
            </a:r>
            <a:r>
              <a:rPr lang="en-US" altLang="ko-KR" sz="1100" dirty="0"/>
              <a:t>/</a:t>
            </a:r>
            <a:r>
              <a:rPr lang="ko-KR" altLang="en-US" sz="1100" dirty="0"/>
              <a:t>대여완료</a:t>
            </a:r>
            <a:r>
              <a:rPr lang="en-US" altLang="ko-KR" sz="1100" dirty="0"/>
              <a:t>/</a:t>
            </a:r>
            <a:r>
              <a:rPr lang="ko-KR" altLang="en-US" sz="1100" dirty="0"/>
              <a:t>환불대기</a:t>
            </a:r>
            <a:r>
              <a:rPr lang="en-US" altLang="ko-KR" sz="1100" dirty="0"/>
              <a:t>/</a:t>
            </a:r>
            <a:r>
              <a:rPr lang="ko-KR" altLang="en-US" sz="1100" dirty="0"/>
              <a:t>환불완료</a:t>
            </a:r>
            <a:r>
              <a:rPr lang="en-US" altLang="ko-KR" sz="1100" dirty="0"/>
              <a:t>)</a:t>
            </a:r>
            <a:r>
              <a:rPr lang="ko-KR" altLang="en-US" sz="1100" dirty="0"/>
              <a:t>으로 구분</a:t>
            </a:r>
            <a:endParaRPr lang="ko-KR" altLang="en-US" sz="1400" dirty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예약대기</a:t>
            </a:r>
            <a:r>
              <a:rPr lang="en-US" altLang="ko-KR" sz="1100" dirty="0"/>
              <a:t>/</a:t>
            </a:r>
            <a:r>
              <a:rPr lang="ko-KR" altLang="en-US" sz="1100" dirty="0"/>
              <a:t>결제대기</a:t>
            </a:r>
            <a:r>
              <a:rPr lang="en-US" altLang="ko-KR" sz="1100" dirty="0"/>
              <a:t>/</a:t>
            </a:r>
            <a:r>
              <a:rPr lang="ko-KR" altLang="en-US" sz="1100" dirty="0"/>
              <a:t>예약취소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사용자의 이용 상태 처리 비활성화</a:t>
            </a:r>
            <a:endParaRPr lang="ko-KR" altLang="en-US" sz="1400" dirty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예약대기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예약을 신청을 한 경우 기본 예약상태</a:t>
            </a:r>
            <a:endParaRPr lang="ko-KR" altLang="en-US" sz="1400" dirty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예약취소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예약 후 결제하기 전 취소 시 자동으로 값이 들어옴</a:t>
            </a:r>
            <a:endParaRPr lang="ko-KR" altLang="en-US" sz="1400" dirty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결제 완료 </a:t>
            </a:r>
            <a:r>
              <a:rPr lang="en-US" altLang="ko-KR" sz="1100" dirty="0"/>
              <a:t>: </a:t>
            </a:r>
            <a:r>
              <a:rPr lang="ko-KR" altLang="en-US" sz="1100" dirty="0"/>
              <a:t>예약 신청 후 결제를 완료 했을 시 설정 가능</a:t>
            </a:r>
            <a:endParaRPr lang="ko-KR" altLang="en-US" sz="1400" dirty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대여 중 </a:t>
            </a:r>
            <a:r>
              <a:rPr lang="en-US" altLang="ko-KR" sz="1100" dirty="0"/>
              <a:t>: </a:t>
            </a:r>
            <a:r>
              <a:rPr lang="ko-KR" altLang="en-US" sz="1100" dirty="0"/>
              <a:t>결제를 완료한 사용자가 매장에서 물품을 대여하면 관리자가 이용상태 등록</a:t>
            </a:r>
            <a:endParaRPr lang="ko-KR" altLang="en-US" sz="1400" dirty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반납 완료 </a:t>
            </a:r>
            <a:r>
              <a:rPr lang="en-US" altLang="ko-KR" sz="1100" dirty="0"/>
              <a:t>: </a:t>
            </a:r>
            <a:r>
              <a:rPr lang="ko-KR" altLang="en-US" sz="1100" dirty="0"/>
              <a:t>대여해간 사용자가 대여 물품을 반납하면 관리자가 이용상태 업데이트</a:t>
            </a:r>
            <a:endParaRPr lang="ko-KR" altLang="en-US" sz="1400" dirty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환불 요청 중 </a:t>
            </a:r>
            <a:r>
              <a:rPr lang="en-US" altLang="ko-KR" sz="1100" dirty="0"/>
              <a:t>: </a:t>
            </a:r>
            <a:r>
              <a:rPr lang="ko-KR" altLang="en-US" sz="1100" dirty="0"/>
              <a:t>결제를 한 사용자가 결제 취소를 요청 했을 시 자동으로 이용상태 업데이트</a:t>
            </a:r>
            <a:endParaRPr lang="ko-KR" altLang="en-US" sz="1400" dirty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환불 완료 </a:t>
            </a:r>
            <a:r>
              <a:rPr lang="en-US" altLang="ko-KR" sz="1100" dirty="0"/>
              <a:t>: </a:t>
            </a:r>
            <a:r>
              <a:rPr lang="ko-KR" altLang="en-US" sz="1100" dirty="0"/>
              <a:t>환불요청중인 사용자에게 관리자가 환불 처리를 했을 시 이용 상태 업데이트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23682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257276" y="867511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>
                <a:solidFill>
                  <a:schemeClr val="bg1"/>
                </a:solidFill>
              </a:rPr>
              <a:t>: ‘</a:t>
            </a:r>
            <a:r>
              <a:rPr lang="ko-KR" altLang="en-US" sz="2000" b="1" dirty="0">
                <a:solidFill>
                  <a:schemeClr val="bg1"/>
                </a:solidFill>
              </a:rPr>
              <a:t>관리자 요구사항</a:t>
            </a:r>
            <a:r>
              <a:rPr lang="en-US" altLang="ko-KR" sz="2000" b="1" dirty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595" y1="25000" x2="52595" y2="25000"/>
                        <a14:foregroundMark x1="77509" y1="31250" x2="77509" y2="31250"/>
                        <a14:foregroundMark x1="77855" y1="35938" x2="77855" y2="35938"/>
                        <a14:foregroundMark x1="79585" y1="42969" x2="79585" y2="42969"/>
                        <a14:foregroundMark x1="76471" y1="40234" x2="76471" y2="40234"/>
                        <a14:foregroundMark x1="68512" y1="39063" x2="68512" y2="39063"/>
                        <a14:foregroundMark x1="47751" y1="50781" x2="47751" y2="50781"/>
                        <a14:foregroundMark x1="49481" y1="54688" x2="49481" y2="54688"/>
                        <a14:foregroundMark x1="56055" y1="57422" x2="56055" y2="57422"/>
                        <a14:foregroundMark x1="31488" y1="56641" x2="31488" y2="56641"/>
                        <a14:foregroundMark x1="25606" y1="24219" x2="25606" y2="24219"/>
                        <a14:foregroundMark x1="22491" y1="17969" x2="22491" y2="17969"/>
                        <a14:foregroundMark x1="26990" y1="28516" x2="26990" y2="28516"/>
                        <a14:foregroundMark x1="31142" y1="30469" x2="31142" y2="3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6" y="769718"/>
            <a:ext cx="1086630" cy="72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55576" y="1563638"/>
            <a:ext cx="7920880" cy="2134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9"/>
            </a:pPr>
            <a:r>
              <a:rPr lang="ko-KR" altLang="en-US" b="1" dirty="0"/>
              <a:t>환불 처리 </a:t>
            </a:r>
            <a:endParaRPr lang="en-US" altLang="ko-KR" sz="24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환불 요청 처리 </a:t>
            </a:r>
            <a:r>
              <a:rPr lang="en-US" altLang="ko-KR" sz="1200" dirty="0"/>
              <a:t>: </a:t>
            </a:r>
            <a:r>
              <a:rPr lang="ko-KR" altLang="en-US" sz="1200" dirty="0"/>
              <a:t>사용자에게 요청 </a:t>
            </a:r>
            <a:r>
              <a:rPr lang="ko-KR" altLang="en-US" sz="1200" dirty="0" smtClean="0"/>
              <a:t>리스트 </a:t>
            </a:r>
            <a:r>
              <a:rPr lang="en-US" altLang="ko-KR" sz="1200" dirty="0"/>
              <a:t>(</a:t>
            </a:r>
            <a:r>
              <a:rPr lang="ko-KR" altLang="en-US" sz="1200" dirty="0"/>
              <a:t>사용자 아이디</a:t>
            </a:r>
            <a:r>
              <a:rPr lang="en-US" altLang="ko-KR" sz="1200" dirty="0"/>
              <a:t>/</a:t>
            </a:r>
            <a:r>
              <a:rPr lang="ko-KR" altLang="en-US" sz="1200" dirty="0"/>
              <a:t>사용자이름</a:t>
            </a:r>
            <a:r>
              <a:rPr lang="en-US" altLang="ko-KR" sz="1200" dirty="0"/>
              <a:t>/</a:t>
            </a:r>
            <a:r>
              <a:rPr lang="ko-KR" altLang="en-US" sz="1200" dirty="0"/>
              <a:t>성별</a:t>
            </a:r>
            <a:r>
              <a:rPr lang="en-US" altLang="ko-KR" sz="1200" dirty="0"/>
              <a:t>/</a:t>
            </a:r>
            <a:r>
              <a:rPr lang="ko-KR" altLang="en-US" sz="1200" dirty="0"/>
              <a:t>휴대폰</a:t>
            </a:r>
            <a:r>
              <a:rPr lang="en-US" altLang="ko-KR" sz="1200" dirty="0"/>
              <a:t>/</a:t>
            </a:r>
            <a:r>
              <a:rPr lang="ko-KR" altLang="en-US" sz="1200" dirty="0" err="1"/>
              <a:t>이메일</a:t>
            </a:r>
            <a:r>
              <a:rPr lang="en-US" altLang="ko-KR" sz="1200" dirty="0"/>
              <a:t>/</a:t>
            </a:r>
            <a:r>
              <a:rPr lang="ko-KR" altLang="en-US" sz="1200" dirty="0"/>
              <a:t>결제방법</a:t>
            </a:r>
            <a:r>
              <a:rPr lang="en-US" altLang="ko-KR" sz="1200" dirty="0"/>
              <a:t>/</a:t>
            </a:r>
            <a:r>
              <a:rPr lang="ko-KR" altLang="en-US" sz="1200" dirty="0"/>
              <a:t>환불대기</a:t>
            </a:r>
            <a:r>
              <a:rPr lang="en-US" altLang="ko-KR" sz="1200" dirty="0"/>
              <a:t>) </a:t>
            </a:r>
            <a:r>
              <a:rPr lang="ko-KR" altLang="en-US" sz="1200" dirty="0"/>
              <a:t>표기</a:t>
            </a:r>
            <a:r>
              <a:rPr lang="en-US" altLang="ko-KR" sz="1200" dirty="0"/>
              <a:t>, </a:t>
            </a:r>
            <a:r>
              <a:rPr lang="ko-KR" altLang="en-US" sz="1200" dirty="0"/>
              <a:t>관리자의 환불처리가 필요한 목록을 조회</a:t>
            </a:r>
            <a:r>
              <a:rPr lang="en-US" altLang="ko-KR" sz="1200" dirty="0"/>
              <a:t>, ‘</a:t>
            </a:r>
            <a:r>
              <a:rPr lang="ko-KR" altLang="en-US" sz="1200" dirty="0"/>
              <a:t>환불완료’ 버튼을 누를 시 예약상태를 환불완료로 업데이트하고 환불 요청 처리 완료 리스트로 정보를 넘긴다</a:t>
            </a:r>
            <a:r>
              <a:rPr lang="en-US" altLang="ko-KR" sz="1200" dirty="0"/>
              <a:t>.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환불 요청 처리 완료 리스트 </a:t>
            </a:r>
            <a:r>
              <a:rPr lang="en-US" altLang="ko-KR" sz="1200" dirty="0"/>
              <a:t>: 					(</a:t>
            </a:r>
            <a:r>
              <a:rPr lang="ko-KR" altLang="en-US" sz="1200" dirty="0"/>
              <a:t>사용자 아이디</a:t>
            </a:r>
            <a:r>
              <a:rPr lang="en-US" altLang="ko-KR" sz="1200" dirty="0"/>
              <a:t>/</a:t>
            </a:r>
            <a:r>
              <a:rPr lang="ko-KR" altLang="en-US" sz="1200" dirty="0"/>
              <a:t>사용자이름</a:t>
            </a:r>
            <a:r>
              <a:rPr lang="en-US" altLang="ko-KR" sz="1200" dirty="0"/>
              <a:t>/</a:t>
            </a:r>
            <a:r>
              <a:rPr lang="ko-KR" altLang="en-US" sz="1200" dirty="0"/>
              <a:t>성별</a:t>
            </a:r>
            <a:r>
              <a:rPr lang="en-US" altLang="ko-KR" sz="1200" dirty="0"/>
              <a:t>/</a:t>
            </a:r>
            <a:r>
              <a:rPr lang="ko-KR" altLang="en-US" sz="1200" dirty="0"/>
              <a:t>휴대폰</a:t>
            </a:r>
            <a:r>
              <a:rPr lang="en-US" altLang="ko-KR" sz="1200" dirty="0"/>
              <a:t>/</a:t>
            </a:r>
            <a:r>
              <a:rPr lang="ko-KR" altLang="en-US" sz="1200" dirty="0" err="1"/>
              <a:t>이메일</a:t>
            </a:r>
            <a:r>
              <a:rPr lang="en-US" altLang="ko-KR" sz="1200" dirty="0"/>
              <a:t>/</a:t>
            </a:r>
            <a:r>
              <a:rPr lang="ko-KR" altLang="en-US" sz="1200" dirty="0"/>
              <a:t>결제방법</a:t>
            </a:r>
            <a:r>
              <a:rPr lang="en-US" altLang="ko-KR" sz="1200" dirty="0"/>
              <a:t>/</a:t>
            </a:r>
            <a:r>
              <a:rPr lang="ko-KR" altLang="en-US" sz="1200" dirty="0"/>
              <a:t>환불완료</a:t>
            </a:r>
            <a:r>
              <a:rPr lang="en-US" altLang="ko-KR" sz="1200" dirty="0"/>
              <a:t>) </a:t>
            </a:r>
            <a:r>
              <a:rPr lang="ko-KR" altLang="en-US" sz="1200" dirty="0"/>
              <a:t>표기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426688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395536" y="1059582"/>
            <a:ext cx="8280920" cy="3618402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2" b="97378" l="1802" r="98198">
                        <a14:foregroundMark x1="30931" y1="76404" x2="30931" y2="76404"/>
                        <a14:foregroundMark x1="41441" y1="77528" x2="41441" y2="77528"/>
                        <a14:foregroundMark x1="24024" y1="15356" x2="24024" y2="15356"/>
                        <a14:foregroundMark x1="48949" y1="20599" x2="48949" y2="20599"/>
                        <a14:foregroundMark x1="84985" y1="35206" x2="84985" y2="35206"/>
                        <a14:foregroundMark x1="79580" y1="31461" x2="79580" y2="31461"/>
                        <a14:foregroundMark x1="60360" y1="32959" x2="60360" y2="32959"/>
                        <a14:foregroundMark x1="56456" y1="32959" x2="56456" y2="32959"/>
                        <a14:foregroundMark x1="55856" y1="37079" x2="55856" y2="37079"/>
                        <a14:foregroundMark x1="60661" y1="39326" x2="60661" y2="39326"/>
                        <a14:foregroundMark x1="65766" y1="14981" x2="65766" y2="14981"/>
                        <a14:foregroundMark x1="70270" y1="19101" x2="70270" y2="19101"/>
                        <a14:foregroundMark x1="71471" y1="14981" x2="71471" y2="14981"/>
                        <a14:foregroundMark x1="67568" y1="11610" x2="67568" y2="11610"/>
                        <a14:foregroundMark x1="69670" y1="20974" x2="69670" y2="20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828" y="4282773"/>
            <a:ext cx="1375668" cy="827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619672" y="-92546"/>
            <a:ext cx="59362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39518" y="411510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역할 분담 </a:t>
            </a:r>
            <a:r>
              <a:rPr lang="en-US" altLang="ko-KR" sz="2000" b="1" dirty="0">
                <a:solidFill>
                  <a:schemeClr val="bg1"/>
                </a:solidFill>
              </a:rPr>
              <a:t>&amp; </a:t>
            </a:r>
            <a:r>
              <a:rPr lang="ko-KR" altLang="en-US" sz="2000" b="1" dirty="0">
                <a:solidFill>
                  <a:schemeClr val="bg1"/>
                </a:solidFill>
              </a:rPr>
              <a:t>일정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역할 분담</a:t>
            </a:r>
          </a:p>
        </p:txBody>
      </p:sp>
      <p:cxnSp>
        <p:nvCxnSpPr>
          <p:cNvPr id="21" name="직선 연결선 20"/>
          <p:cNvCxnSpPr>
            <a:endCxn id="18" idx="3"/>
          </p:cNvCxnSpPr>
          <p:nvPr/>
        </p:nvCxnSpPr>
        <p:spPr>
          <a:xfrm>
            <a:off x="323528" y="2868783"/>
            <a:ext cx="8352928" cy="0"/>
          </a:xfrm>
          <a:prstGeom prst="line">
            <a:avLst/>
          </a:prstGeom>
          <a:ln>
            <a:solidFill>
              <a:srgbClr val="3B573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3131840" y="1032688"/>
            <a:ext cx="0" cy="3699302"/>
          </a:xfrm>
          <a:prstGeom prst="line">
            <a:avLst/>
          </a:prstGeom>
          <a:ln>
            <a:solidFill>
              <a:srgbClr val="3B573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6012160" y="1032689"/>
            <a:ext cx="0" cy="3672191"/>
          </a:xfrm>
          <a:prstGeom prst="line">
            <a:avLst/>
          </a:prstGeom>
          <a:ln>
            <a:solidFill>
              <a:srgbClr val="3B573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563888" y="1095181"/>
            <a:ext cx="2592288" cy="1715676"/>
            <a:chOff x="611560" y="1095181"/>
            <a:chExt cx="2592288" cy="1715676"/>
          </a:xfrm>
        </p:grpSpPr>
        <p:sp>
          <p:nvSpPr>
            <p:cNvPr id="69" name="TextBox 68"/>
            <p:cNvSpPr txBox="1"/>
            <p:nvPr/>
          </p:nvSpPr>
          <p:spPr>
            <a:xfrm>
              <a:off x="921967" y="1095181"/>
              <a:ext cx="1426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/>
                <a:t>팀원 김 </a:t>
              </a:r>
              <a:r>
                <a:rPr lang="ko-KR" altLang="en-US" sz="1600" b="1" dirty="0"/>
                <a:t>수 현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1560" y="1425862"/>
              <a:ext cx="259228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사용자 페이지</a:t>
              </a:r>
              <a:endParaRPr lang="en-US" altLang="ko-KR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로그인</a:t>
              </a:r>
              <a:endParaRPr lang="en-US" altLang="ko-KR" sz="1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회원가입</a:t>
              </a:r>
              <a:endParaRPr lang="en-US" altLang="ko-KR" sz="1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회원탈퇴</a:t>
              </a:r>
              <a:endParaRPr lang="en-US" altLang="ko-KR" sz="1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내 정보수정</a:t>
              </a:r>
              <a:endParaRPr lang="en-US" altLang="ko-KR" sz="1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내 이용정보</a:t>
              </a:r>
              <a:r>
                <a:rPr lang="en-US" altLang="ko-KR" sz="1000" dirty="0"/>
                <a:t>-</a:t>
              </a:r>
              <a:r>
                <a:rPr lang="ko-KR" altLang="en-US" sz="1000" dirty="0"/>
                <a:t>이용리스트</a:t>
              </a:r>
              <a:endParaRPr lang="en-US" altLang="ko-KR" sz="1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내 이용정보</a:t>
              </a:r>
              <a:r>
                <a:rPr lang="en-US" altLang="ko-KR" sz="1000" dirty="0"/>
                <a:t>-</a:t>
              </a:r>
              <a:r>
                <a:rPr lang="ko-KR" altLang="en-US" sz="1000" dirty="0"/>
                <a:t>대여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반납리스트</a:t>
              </a:r>
              <a:endParaRPr lang="en-US" altLang="ko-KR" sz="1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000" dirty="0"/>
                <a:t>ID/PW</a:t>
              </a:r>
              <a:r>
                <a:rPr lang="ko-KR" altLang="en-US" sz="1000" dirty="0"/>
                <a:t>찾기</a:t>
              </a:r>
              <a:endParaRPr lang="en-US" altLang="ko-KR" sz="1000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012170" y="1069103"/>
            <a:ext cx="2592288" cy="1730446"/>
            <a:chOff x="3270794" y="1092173"/>
            <a:chExt cx="2592288" cy="1730446"/>
          </a:xfrm>
        </p:grpSpPr>
        <p:sp>
          <p:nvSpPr>
            <p:cNvPr id="76" name="TextBox 75"/>
            <p:cNvSpPr txBox="1"/>
            <p:nvPr/>
          </p:nvSpPr>
          <p:spPr>
            <a:xfrm>
              <a:off x="3853441" y="1092173"/>
              <a:ext cx="1426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/>
                <a:t>팀원 김 </a:t>
              </a:r>
              <a:r>
                <a:rPr lang="ko-KR" altLang="en-US" sz="1600" b="1" dirty="0"/>
                <a:t>은 수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270794" y="1437624"/>
              <a:ext cx="259228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사용자 페이지</a:t>
              </a:r>
              <a:endParaRPr lang="en-US" altLang="ko-KR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인사말</a:t>
              </a:r>
              <a:endParaRPr lang="en-US" altLang="ko-KR" sz="1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공지사항</a:t>
              </a:r>
              <a:endParaRPr lang="en-US" altLang="ko-KR" sz="1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지점안내</a:t>
              </a:r>
              <a:endParaRPr lang="en-US" altLang="ko-KR" sz="1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포토후기</a:t>
              </a:r>
              <a:endParaRPr lang="en-US" altLang="ko-KR" sz="1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000" dirty="0"/>
                <a:t>1:1</a:t>
              </a:r>
              <a:r>
                <a:rPr lang="ko-KR" altLang="en-US" sz="1000" dirty="0"/>
                <a:t>문의</a:t>
              </a:r>
              <a:endParaRPr lang="en-US" altLang="ko-KR" sz="1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자주 묻는 질문</a:t>
              </a:r>
              <a:endParaRPr lang="en-US" altLang="ko-KR" sz="1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000" dirty="0"/>
                <a:t>PPT </a:t>
              </a:r>
              <a:r>
                <a:rPr lang="ko-KR" altLang="en-US" sz="1000" dirty="0"/>
                <a:t>통합</a:t>
              </a:r>
              <a:endParaRPr lang="en-US" altLang="ko-KR" sz="1000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55576" y="1059582"/>
            <a:ext cx="2592288" cy="1586078"/>
            <a:chOff x="6228184" y="1082652"/>
            <a:chExt cx="2592288" cy="1586078"/>
          </a:xfrm>
        </p:grpSpPr>
        <p:sp>
          <p:nvSpPr>
            <p:cNvPr id="78" name="TextBox 77"/>
            <p:cNvSpPr txBox="1"/>
            <p:nvPr/>
          </p:nvSpPr>
          <p:spPr>
            <a:xfrm>
              <a:off x="6582686" y="1082652"/>
              <a:ext cx="1426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/>
                <a:t>팀장 최 </a:t>
              </a:r>
              <a:r>
                <a:rPr lang="ko-KR" altLang="en-US" sz="1600" b="1" dirty="0"/>
                <a:t>진 우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228184" y="1437624"/>
              <a:ext cx="2592288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사용자 페이지</a:t>
              </a:r>
              <a:endParaRPr lang="en-US" altLang="ko-KR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역할 분배</a:t>
              </a:r>
              <a:endParaRPr lang="en-US" altLang="ko-KR" sz="1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일정조율</a:t>
              </a:r>
              <a:endParaRPr lang="en-US" altLang="ko-KR" sz="1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대여상품</a:t>
              </a:r>
              <a:endParaRPr lang="en-US" altLang="ko-KR" sz="1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예약</a:t>
              </a:r>
              <a:endParaRPr lang="en-US" altLang="ko-KR" sz="1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메인 페이지</a:t>
              </a:r>
              <a:endParaRPr lang="en-US" altLang="ko-KR" sz="1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000" dirty="0"/>
                <a:t>Header/Footer/Aside (</a:t>
              </a:r>
              <a:r>
                <a:rPr lang="ko-KR" altLang="en-US" sz="1000" dirty="0"/>
                <a:t>서브메뉴</a:t>
              </a:r>
              <a:r>
                <a:rPr lang="en-US" altLang="ko-KR" sz="1000" dirty="0"/>
                <a:t>)</a:t>
              </a: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611560" y="3219822"/>
            <a:ext cx="259228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관리자 페이지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관리자 로그인</a:t>
            </a:r>
            <a:endParaRPr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관리자</a:t>
            </a:r>
            <a:r>
              <a:rPr lang="en-US" altLang="ko-KR" sz="1000" dirty="0"/>
              <a:t>-</a:t>
            </a:r>
            <a:r>
              <a:rPr lang="ko-KR" altLang="en-US" sz="1000" dirty="0"/>
              <a:t>상품</a:t>
            </a:r>
            <a:endParaRPr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관리자</a:t>
            </a:r>
            <a:r>
              <a:rPr lang="en-US" altLang="ko-KR" sz="1000" dirty="0"/>
              <a:t>-</a:t>
            </a:r>
            <a:r>
              <a:rPr lang="ko-KR" altLang="en-US" sz="1000" dirty="0"/>
              <a:t>회원</a:t>
            </a:r>
            <a:endParaRPr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관리자</a:t>
            </a:r>
            <a:r>
              <a:rPr lang="en-US" altLang="ko-KR" sz="1000" dirty="0"/>
              <a:t>-</a:t>
            </a:r>
            <a:r>
              <a:rPr lang="ko-KR" altLang="en-US" sz="1000" dirty="0"/>
              <a:t>예약대기</a:t>
            </a:r>
            <a:endParaRPr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관리자</a:t>
            </a:r>
            <a:r>
              <a:rPr lang="en-US" altLang="ko-KR" sz="1000" dirty="0"/>
              <a:t>-</a:t>
            </a:r>
            <a:r>
              <a:rPr lang="ko-KR" altLang="en-US" sz="1000" dirty="0"/>
              <a:t>예약완료</a:t>
            </a:r>
            <a:endParaRPr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관리자</a:t>
            </a:r>
            <a:r>
              <a:rPr lang="en-US" altLang="ko-KR" sz="1000" dirty="0"/>
              <a:t>-</a:t>
            </a:r>
            <a:r>
              <a:rPr lang="ko-KR" altLang="en-US" sz="1000" dirty="0"/>
              <a:t>예약취소</a:t>
            </a:r>
            <a:endParaRPr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관리자</a:t>
            </a:r>
            <a:r>
              <a:rPr lang="en-US" altLang="ko-KR" sz="1000" dirty="0"/>
              <a:t>-</a:t>
            </a:r>
            <a:r>
              <a:rPr lang="ko-KR" altLang="en-US" sz="1000" dirty="0"/>
              <a:t>환불</a:t>
            </a:r>
            <a:endParaRPr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관리자</a:t>
            </a:r>
            <a:r>
              <a:rPr lang="en-US" altLang="ko-KR" sz="1000" dirty="0"/>
              <a:t>-</a:t>
            </a:r>
            <a:r>
              <a:rPr lang="ko-KR" altLang="en-US" sz="1000" dirty="0"/>
              <a:t>대여</a:t>
            </a:r>
            <a:r>
              <a:rPr lang="en-US" altLang="ko-KR" sz="1000" dirty="0"/>
              <a:t>/</a:t>
            </a:r>
            <a:r>
              <a:rPr lang="ko-KR" altLang="en-US" sz="1000" dirty="0"/>
              <a:t>반납</a:t>
            </a:r>
            <a:endParaRPr lang="en-US" altLang="ko-KR" sz="1000" dirty="0"/>
          </a:p>
        </p:txBody>
      </p:sp>
      <p:sp>
        <p:nvSpPr>
          <p:cNvPr id="84" name="TextBox 83"/>
          <p:cNvSpPr txBox="1"/>
          <p:nvPr/>
        </p:nvSpPr>
        <p:spPr>
          <a:xfrm>
            <a:off x="1115616" y="2910614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팀원 최 </a:t>
            </a:r>
            <a:r>
              <a:rPr lang="ko-KR" altLang="en-US" sz="1600" b="1" dirty="0"/>
              <a:t>대 근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894634" y="2952227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팀원 황제선</a:t>
            </a:r>
            <a:endParaRPr lang="ko-KR" altLang="en-US" sz="160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3275856" y="3261631"/>
            <a:ext cx="25922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관리자 페이지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관리자</a:t>
            </a:r>
            <a:r>
              <a:rPr lang="en-US" altLang="ko-KR" sz="1000" dirty="0"/>
              <a:t>-</a:t>
            </a:r>
            <a:r>
              <a:rPr lang="ko-KR" altLang="en-US" sz="1000" dirty="0"/>
              <a:t>메인 페이지</a:t>
            </a:r>
            <a:endParaRPr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관리자</a:t>
            </a:r>
            <a:r>
              <a:rPr lang="en-US" altLang="ko-KR" sz="1000" dirty="0"/>
              <a:t>-1:1</a:t>
            </a:r>
            <a:r>
              <a:rPr lang="ko-KR" altLang="en-US" sz="1000" dirty="0"/>
              <a:t>문의</a:t>
            </a:r>
            <a:endParaRPr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관리자</a:t>
            </a:r>
            <a:r>
              <a:rPr lang="en-US" altLang="ko-KR" sz="1000" dirty="0"/>
              <a:t>-</a:t>
            </a:r>
            <a:r>
              <a:rPr lang="ko-KR" altLang="en-US" sz="1000" dirty="0"/>
              <a:t>공지사항</a:t>
            </a:r>
            <a:endParaRPr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관리자</a:t>
            </a:r>
            <a:r>
              <a:rPr lang="en-US" altLang="ko-KR" sz="1000" dirty="0"/>
              <a:t>-</a:t>
            </a:r>
            <a:r>
              <a:rPr lang="ko-KR" altLang="en-US" sz="1000" dirty="0"/>
              <a:t>포토 후기</a:t>
            </a:r>
            <a:endParaRPr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관리자</a:t>
            </a:r>
            <a:r>
              <a:rPr lang="en-US" altLang="ko-KR" sz="1000" dirty="0"/>
              <a:t>-</a:t>
            </a:r>
            <a:r>
              <a:rPr lang="en-US" altLang="ko-KR" sz="1000" dirty="0" smtClean="0"/>
              <a:t>Header/Aside</a:t>
            </a:r>
            <a:endParaRPr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/>
              <a:t>관리자 </a:t>
            </a:r>
            <a:r>
              <a:rPr lang="en-US" altLang="ko-KR" sz="1000" dirty="0"/>
              <a:t>PPT </a:t>
            </a:r>
            <a:r>
              <a:rPr lang="ko-KR" altLang="en-US" sz="1000" dirty="0"/>
              <a:t>작성</a:t>
            </a:r>
            <a:endParaRPr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20157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0" y="411510"/>
            <a:ext cx="9144000" cy="823447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7427" y="411510"/>
            <a:ext cx="44165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5228" y="721028"/>
            <a:ext cx="4466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팀 전체 일정 </a:t>
            </a:r>
            <a:r>
              <a:rPr lang="en-US" altLang="ko-KR" sz="1600" b="1" dirty="0">
                <a:solidFill>
                  <a:schemeClr val="bg1"/>
                </a:solidFill>
              </a:rPr>
              <a:t>: </a:t>
            </a:r>
            <a:r>
              <a:rPr lang="ko-KR" altLang="en-US" sz="1600" b="1" dirty="0">
                <a:solidFill>
                  <a:schemeClr val="bg1"/>
                </a:solidFill>
              </a:rPr>
              <a:t>공통 일정</a:t>
            </a:r>
          </a:p>
        </p:txBody>
      </p: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2" b="97378" l="1802" r="98198">
                        <a14:foregroundMark x1="30931" y1="76404" x2="30931" y2="76404"/>
                        <a14:foregroundMark x1="41441" y1="77528" x2="41441" y2="77528"/>
                        <a14:foregroundMark x1="24024" y1="15356" x2="24024" y2="15356"/>
                        <a14:foregroundMark x1="48949" y1="20599" x2="48949" y2="20599"/>
                        <a14:foregroundMark x1="84985" y1="35206" x2="84985" y2="35206"/>
                        <a14:foregroundMark x1="79580" y1="31461" x2="79580" y2="31461"/>
                        <a14:foregroundMark x1="60360" y1="32959" x2="60360" y2="32959"/>
                        <a14:foregroundMark x1="56456" y1="32959" x2="56456" y2="32959"/>
                        <a14:foregroundMark x1="55856" y1="37079" x2="55856" y2="37079"/>
                        <a14:foregroundMark x1="60661" y1="39326" x2="60661" y2="39326"/>
                        <a14:foregroundMark x1="65766" y1="14981" x2="65766" y2="14981"/>
                        <a14:foregroundMark x1="70270" y1="19101" x2="70270" y2="19101"/>
                        <a14:foregroundMark x1="71471" y1="14981" x2="71471" y2="14981"/>
                        <a14:foregroundMark x1="67568" y1="11610" x2="67568" y2="11610"/>
                        <a14:foregroundMark x1="69670" y1="20974" x2="69670" y2="20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40811"/>
            <a:ext cx="1375668" cy="827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9622"/>
            <a:ext cx="91440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007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30" y="339502"/>
            <a:ext cx="27783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251520" y="1491630"/>
            <a:ext cx="9073008" cy="3397551"/>
            <a:chOff x="898399" y="2101497"/>
            <a:chExt cx="7154976" cy="4530067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3759347" y="2155357"/>
              <a:ext cx="117752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212387" y="2101497"/>
              <a:ext cx="762522" cy="1231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3B5735"/>
                  </a:solidFill>
                  <a:latin typeface="나눔고딕 ExtraBold" pitchFamily="50" charset="-127"/>
                  <a:ea typeface="나눔고딕 ExtraBold" pitchFamily="50" charset="-127"/>
                </a:rPr>
                <a:t>01</a:t>
              </a:r>
              <a:endParaRPr lang="ko-KR" altLang="en-US" sz="5400" b="1" dirty="0">
                <a:solidFill>
                  <a:srgbClr val="3B5735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98399" y="3109610"/>
              <a:ext cx="1564848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u="sng" dirty="0">
                  <a:solidFill>
                    <a:srgbClr val="3B5735"/>
                  </a:solidFill>
                  <a:latin typeface="+mn-ea"/>
                </a:rPr>
                <a:t>개발목적 및</a:t>
              </a:r>
              <a:r>
                <a:rPr lang="en-US" altLang="ko-KR" sz="1400" b="1" u="sng" dirty="0">
                  <a:solidFill>
                    <a:srgbClr val="3B5735"/>
                  </a:solidFill>
                  <a:latin typeface="+mn-ea"/>
                </a:rPr>
                <a:t> </a:t>
              </a:r>
              <a:r>
                <a:rPr lang="ko-KR" altLang="en-US" sz="1400" b="1" u="sng" dirty="0">
                  <a:solidFill>
                    <a:srgbClr val="3B5735"/>
                  </a:solidFill>
                  <a:latin typeface="+mn-ea"/>
                </a:rPr>
                <a:t>요구사항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94261" y="3469650"/>
              <a:ext cx="1534846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-</a:t>
              </a:r>
              <a:r>
                <a:rPr lang="ko-KR" altLang="en-US" sz="1050" dirty="0"/>
                <a:t>개발목적</a:t>
              </a:r>
              <a:endParaRPr lang="en-US" altLang="ko-KR" sz="1050" dirty="0"/>
            </a:p>
            <a:p>
              <a:r>
                <a:rPr lang="en-US" altLang="ko-KR" sz="1050" dirty="0"/>
                <a:t>-</a:t>
              </a:r>
              <a:r>
                <a:rPr lang="ko-KR" altLang="en-US" sz="1050" dirty="0"/>
                <a:t>사용자 요구사항</a:t>
              </a:r>
              <a:endParaRPr lang="en-US" altLang="ko-KR" sz="1050" dirty="0"/>
            </a:p>
            <a:p>
              <a:r>
                <a:rPr lang="en-US" altLang="ko-KR" sz="1050" dirty="0"/>
                <a:t> (</a:t>
              </a:r>
              <a:r>
                <a:rPr lang="ko-KR" altLang="en-US" sz="1050" dirty="0"/>
                <a:t>일반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사업</a:t>
              </a:r>
              <a:r>
                <a:rPr lang="en-US" altLang="ko-KR" sz="1050" dirty="0"/>
                <a:t>)</a:t>
              </a:r>
            </a:p>
            <a:p>
              <a:r>
                <a:rPr lang="en-US" altLang="ko-KR" sz="1050" dirty="0"/>
                <a:t>-</a:t>
              </a:r>
              <a:r>
                <a:rPr lang="ko-KR" altLang="en-US" sz="1050" dirty="0"/>
                <a:t>관리자 요구사항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11397" y="3469650"/>
              <a:ext cx="15348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-</a:t>
              </a:r>
              <a:r>
                <a:rPr lang="ko-KR" altLang="en-US" sz="1050" dirty="0"/>
                <a:t>역할분담</a:t>
              </a:r>
              <a:endParaRPr lang="en-US" altLang="ko-KR" sz="1050" dirty="0"/>
            </a:p>
            <a:p>
              <a:r>
                <a:rPr lang="en-US" altLang="ko-KR" sz="1050" dirty="0"/>
                <a:t>-</a:t>
              </a:r>
              <a:r>
                <a:rPr lang="ko-KR" altLang="en-US" sz="1050" dirty="0"/>
                <a:t>개발일정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팀</a:t>
              </a:r>
              <a:r>
                <a:rPr lang="en-US" altLang="ko-KR" sz="1050" dirty="0"/>
                <a:t>)</a:t>
              </a:r>
            </a:p>
            <a:p>
              <a:r>
                <a:rPr lang="en-US" altLang="ko-KR" sz="1050" dirty="0"/>
                <a:t>-</a:t>
              </a:r>
              <a:r>
                <a:rPr lang="ko-KR" altLang="en-US" sz="1050" dirty="0"/>
                <a:t>개발일정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개인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59815" y="3469650"/>
              <a:ext cx="153484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-</a:t>
              </a:r>
              <a:r>
                <a:rPr lang="ko-KR" altLang="en-US" sz="1050" dirty="0"/>
                <a:t>개발환경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18529" y="3468633"/>
              <a:ext cx="15348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-</a:t>
              </a:r>
              <a:r>
                <a:rPr lang="ko-KR" altLang="en-US" sz="1050" dirty="0"/>
                <a:t>관리자 </a:t>
              </a:r>
              <a:r>
                <a:rPr lang="en-US" altLang="ko-KR" sz="1050" dirty="0"/>
                <a:t>Diagram</a:t>
              </a:r>
            </a:p>
            <a:p>
              <a:r>
                <a:rPr lang="en-US" altLang="ko-KR" sz="1050" dirty="0"/>
                <a:t>-</a:t>
              </a:r>
              <a:r>
                <a:rPr lang="ko-KR" altLang="en-US" sz="1050" dirty="0"/>
                <a:t>사용자 </a:t>
              </a:r>
              <a:r>
                <a:rPr lang="en-US" altLang="ko-KR" sz="1050" dirty="0"/>
                <a:t>Diagram</a:t>
              </a:r>
            </a:p>
            <a:p>
              <a:r>
                <a:rPr lang="en-US" altLang="ko-KR" sz="1050" dirty="0"/>
                <a:t> (</a:t>
              </a:r>
              <a:r>
                <a:rPr lang="ko-KR" altLang="en-US" sz="1050" dirty="0"/>
                <a:t>일반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사업</a:t>
              </a:r>
              <a:r>
                <a:rPr lang="en-US" altLang="ko-KR" sz="1050" dirty="0"/>
                <a:t>)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23616" y="5862123"/>
              <a:ext cx="15348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-</a:t>
              </a:r>
              <a:r>
                <a:rPr lang="ko-KR" altLang="en-US" sz="1050" dirty="0"/>
                <a:t>개체관계도</a:t>
              </a:r>
              <a:endParaRPr lang="en-US" altLang="ko-KR" sz="1050" dirty="0"/>
            </a:p>
            <a:p>
              <a:r>
                <a:rPr lang="en-US" altLang="ko-KR" sz="1050" dirty="0"/>
                <a:t>-</a:t>
              </a:r>
              <a:r>
                <a:rPr lang="ko-KR" altLang="en-US" sz="1050" dirty="0"/>
                <a:t>논리적 모델링</a:t>
              </a:r>
              <a:endParaRPr lang="en-US" altLang="ko-KR" sz="1050" dirty="0"/>
            </a:p>
            <a:p>
              <a:r>
                <a:rPr lang="en-US" altLang="ko-KR" sz="1050" dirty="0"/>
                <a:t>-</a:t>
              </a:r>
              <a:r>
                <a:rPr lang="ko-KR" altLang="en-US" sz="1050" dirty="0"/>
                <a:t>물리적 모델링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40752" y="5862123"/>
              <a:ext cx="15348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-MVC </a:t>
              </a:r>
              <a:r>
                <a:rPr lang="ko-KR" altLang="en-US" sz="1050" dirty="0"/>
                <a:t>구조</a:t>
              </a:r>
              <a:endParaRPr lang="en-US" altLang="ko-KR" sz="1050" dirty="0"/>
            </a:p>
            <a:p>
              <a:r>
                <a:rPr lang="en-US" altLang="ko-KR" sz="1050" dirty="0"/>
                <a:t>-</a:t>
              </a:r>
              <a:r>
                <a:rPr lang="ko-KR" altLang="en-US" sz="1050" dirty="0"/>
                <a:t>사용자 </a:t>
              </a:r>
              <a:r>
                <a:rPr lang="en-US" altLang="ko-KR" sz="1050" dirty="0"/>
                <a:t>UML(</a:t>
              </a:r>
              <a:r>
                <a:rPr lang="ko-KR" altLang="en-US" sz="1050" dirty="0"/>
                <a:t>일반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사업</a:t>
              </a:r>
              <a:r>
                <a:rPr lang="en-US" altLang="ko-KR" sz="1050" dirty="0"/>
                <a:t>)</a:t>
              </a:r>
            </a:p>
            <a:p>
              <a:r>
                <a:rPr lang="en-US" altLang="ko-KR" sz="1050" dirty="0"/>
                <a:t>-</a:t>
              </a:r>
              <a:r>
                <a:rPr lang="ko-KR" altLang="en-US" sz="1050" dirty="0"/>
                <a:t>관리자 </a:t>
              </a:r>
              <a:r>
                <a:rPr lang="en-US" altLang="ko-KR" sz="1050" dirty="0"/>
                <a:t>UML</a:t>
              </a:r>
              <a:endParaRPr lang="ko-KR" altLang="en-US" sz="105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89170" y="5880707"/>
              <a:ext cx="1534846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-</a:t>
              </a:r>
              <a:r>
                <a:rPr lang="ko-KR" altLang="en-US" sz="1050" dirty="0" smtClean="0"/>
                <a:t>사용자 </a:t>
              </a:r>
              <a:r>
                <a:rPr lang="en-US" altLang="ko-KR" sz="1050" dirty="0" smtClean="0"/>
                <a:t>UI</a:t>
              </a:r>
            </a:p>
            <a:p>
              <a:r>
                <a:rPr lang="en-US" altLang="ko-KR" sz="1050" dirty="0" smtClean="0"/>
                <a:t>-</a:t>
              </a:r>
              <a:r>
                <a:rPr lang="ko-KR" altLang="en-US" sz="1050" dirty="0" smtClean="0"/>
                <a:t>관리자 </a:t>
              </a:r>
              <a:r>
                <a:rPr lang="en-US" altLang="ko-KR" sz="1050" dirty="0" smtClean="0"/>
                <a:t>UI</a:t>
              </a:r>
              <a:endParaRPr lang="ko-KR" altLang="en-US" sz="1050" dirty="0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2797469" y="2101497"/>
              <a:ext cx="1392454" cy="1418482"/>
              <a:chOff x="924161" y="861347"/>
              <a:chExt cx="1392454" cy="1418482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182327" y="861347"/>
                <a:ext cx="762522" cy="1231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400" b="1" dirty="0">
                    <a:solidFill>
                      <a:srgbClr val="3B5735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02</a:t>
                </a:r>
                <a:endParaRPr lang="ko-KR" altLang="en-US" sz="5400" b="1" dirty="0">
                  <a:solidFill>
                    <a:srgbClr val="3B5735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24161" y="1869460"/>
                <a:ext cx="1392454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u="sng" dirty="0">
                    <a:solidFill>
                      <a:srgbClr val="3B5735"/>
                    </a:solidFill>
                    <a:latin typeface="+mn-ea"/>
                  </a:rPr>
                  <a:t>역할분담</a:t>
                </a:r>
                <a:r>
                  <a:rPr lang="en-US" altLang="ko-KR" sz="1400" b="1" u="sng" dirty="0">
                    <a:solidFill>
                      <a:srgbClr val="3B5735"/>
                    </a:solidFill>
                    <a:latin typeface="+mn-ea"/>
                  </a:rPr>
                  <a:t> &amp; </a:t>
                </a:r>
                <a:r>
                  <a:rPr lang="ko-KR" altLang="en-US" sz="1400" b="1" u="sng" dirty="0">
                    <a:solidFill>
                      <a:srgbClr val="3B5735"/>
                    </a:solidFill>
                    <a:latin typeface="+mn-ea"/>
                  </a:rPr>
                  <a:t>일정</a:t>
                </a:r>
                <a:endParaRPr lang="en-US" altLang="ko-KR" sz="1400" b="1" u="sng" dirty="0">
                  <a:solidFill>
                    <a:srgbClr val="3B5735"/>
                  </a:solidFill>
                  <a:latin typeface="+mn-ea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4532673" y="2101497"/>
              <a:ext cx="1224135" cy="1398737"/>
              <a:chOff x="888544" y="861347"/>
              <a:chExt cx="1224135" cy="1398737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1043608" y="861347"/>
                <a:ext cx="762522" cy="123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400" b="1" dirty="0">
                    <a:solidFill>
                      <a:srgbClr val="3B5735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03</a:t>
                </a:r>
                <a:endParaRPr lang="ko-KR" altLang="en-US" sz="5400" b="1" dirty="0">
                  <a:solidFill>
                    <a:srgbClr val="3B5735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88544" y="1849715"/>
                <a:ext cx="1224135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u="sng" dirty="0">
                    <a:solidFill>
                      <a:srgbClr val="3B5735"/>
                    </a:solidFill>
                    <a:latin typeface="+mn-ea"/>
                  </a:rPr>
                  <a:t>개발환경</a:t>
                </a: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6065881" y="2101497"/>
              <a:ext cx="1646780" cy="1398737"/>
              <a:chOff x="650930" y="861347"/>
              <a:chExt cx="1646780" cy="1398737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1043608" y="861347"/>
                <a:ext cx="762522" cy="123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400" b="1" dirty="0">
                    <a:solidFill>
                      <a:srgbClr val="3B5735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04</a:t>
                </a:r>
                <a:endParaRPr lang="ko-KR" altLang="en-US" sz="5400" b="1" dirty="0">
                  <a:solidFill>
                    <a:srgbClr val="3B5735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50930" y="1849715"/>
                <a:ext cx="1646780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u="sng" dirty="0">
                    <a:solidFill>
                      <a:srgbClr val="3B5735"/>
                    </a:solidFill>
                    <a:latin typeface="+mn-ea"/>
                  </a:rPr>
                  <a:t>Use-case Diagram</a:t>
                </a:r>
                <a:endParaRPr lang="ko-KR" altLang="en-US" sz="1400" b="1" u="sng" dirty="0">
                  <a:solidFill>
                    <a:srgbClr val="3B5735"/>
                  </a:solidFill>
                  <a:latin typeface="+mn-ea"/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2041325" y="4350972"/>
              <a:ext cx="4744837" cy="1560317"/>
              <a:chOff x="2273477" y="894608"/>
              <a:chExt cx="4744837" cy="1560317"/>
            </a:xfrm>
          </p:grpSpPr>
          <p:grpSp>
            <p:nvGrpSpPr>
              <p:cNvPr id="44" name="그룹 43"/>
              <p:cNvGrpSpPr/>
              <p:nvPr/>
            </p:nvGrpSpPr>
            <p:grpSpPr>
              <a:xfrm>
                <a:off x="2273477" y="894608"/>
                <a:ext cx="1224135" cy="1490489"/>
                <a:chOff x="1938838" y="1038624"/>
                <a:chExt cx="1224135" cy="1490489"/>
              </a:xfrm>
            </p:grpSpPr>
            <p:sp>
              <p:nvSpPr>
                <p:cNvPr id="57" name="TextBox 56"/>
                <p:cNvSpPr txBox="1"/>
                <p:nvPr/>
              </p:nvSpPr>
              <p:spPr>
                <a:xfrm>
                  <a:off x="2139255" y="1038624"/>
                  <a:ext cx="762522" cy="12311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400" b="1" dirty="0">
                      <a:solidFill>
                        <a:srgbClr val="3B5735"/>
                      </a:solidFill>
                      <a:latin typeface="나눔고딕 ExtraBold" pitchFamily="50" charset="-127"/>
                      <a:ea typeface="나눔고딕 ExtraBold" pitchFamily="50" charset="-127"/>
                    </a:rPr>
                    <a:t>05</a:t>
                  </a:r>
                  <a:endParaRPr lang="ko-KR" altLang="en-US" sz="5400" b="1" dirty="0">
                    <a:solidFill>
                      <a:srgbClr val="3B5735"/>
                    </a:solidFill>
                    <a:latin typeface="나눔고딕 ExtraBold" pitchFamily="50" charset="-127"/>
                    <a:ea typeface="나눔고딕 ExtraBold" pitchFamily="50" charset="-127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1938838" y="2118744"/>
                  <a:ext cx="1224135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u="sng" dirty="0">
                      <a:solidFill>
                        <a:srgbClr val="3B5735"/>
                      </a:solidFill>
                      <a:latin typeface="+mn-ea"/>
                    </a:rPr>
                    <a:t>DB</a:t>
                  </a:r>
                  <a:r>
                    <a:rPr lang="ko-KR" altLang="en-US" sz="1400" b="1" u="sng" dirty="0">
                      <a:solidFill>
                        <a:srgbClr val="3B5735"/>
                      </a:solidFill>
                      <a:latin typeface="+mn-ea"/>
                    </a:rPr>
                    <a:t>구조</a:t>
                  </a:r>
                </a:p>
              </p:txBody>
            </p:sp>
          </p:grpSp>
          <p:grpSp>
            <p:nvGrpSpPr>
              <p:cNvPr id="45" name="그룹 44"/>
              <p:cNvGrpSpPr/>
              <p:nvPr/>
            </p:nvGrpSpPr>
            <p:grpSpPr>
              <a:xfrm>
                <a:off x="4147399" y="912173"/>
                <a:ext cx="1224135" cy="1490490"/>
                <a:chOff x="2041939" y="1056189"/>
                <a:chExt cx="1224135" cy="1490490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2244771" y="1056189"/>
                  <a:ext cx="762522" cy="12311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400" b="1" dirty="0">
                      <a:solidFill>
                        <a:srgbClr val="3B5735"/>
                      </a:solidFill>
                      <a:latin typeface="나눔고딕 ExtraBold" pitchFamily="50" charset="-127"/>
                      <a:ea typeface="나눔고딕 ExtraBold" pitchFamily="50" charset="-127"/>
                    </a:rPr>
                    <a:t>06</a:t>
                  </a:r>
                  <a:endParaRPr lang="ko-KR" altLang="en-US" sz="5400" b="1" dirty="0">
                    <a:solidFill>
                      <a:srgbClr val="3B5735"/>
                    </a:solidFill>
                    <a:latin typeface="나눔고딕 ExtraBold" pitchFamily="50" charset="-127"/>
                    <a:ea typeface="나눔고딕 ExtraBold" pitchFamily="50" charset="-127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2041939" y="2136310"/>
                  <a:ext cx="1224135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b="1" u="sng" dirty="0">
                      <a:solidFill>
                        <a:srgbClr val="3B5735"/>
                      </a:solidFill>
                      <a:latin typeface="+mn-ea"/>
                    </a:rPr>
                    <a:t>프로그램</a:t>
                  </a:r>
                  <a:r>
                    <a:rPr lang="en-US" altLang="ko-KR" sz="1400" b="1" u="sng" dirty="0">
                      <a:solidFill>
                        <a:srgbClr val="3B5735"/>
                      </a:solidFill>
                      <a:latin typeface="+mn-ea"/>
                    </a:rPr>
                    <a:t> </a:t>
                  </a:r>
                  <a:r>
                    <a:rPr lang="ko-KR" altLang="en-US" sz="1400" b="1" u="sng" dirty="0">
                      <a:solidFill>
                        <a:srgbClr val="3B5735"/>
                      </a:solidFill>
                      <a:latin typeface="+mn-ea"/>
                    </a:rPr>
                    <a:t>구조</a:t>
                  </a:r>
                </a:p>
              </p:txBody>
            </p:sp>
          </p:grpSp>
          <p:grpSp>
            <p:nvGrpSpPr>
              <p:cNvPr id="46" name="그룹 45"/>
              <p:cNvGrpSpPr/>
              <p:nvPr/>
            </p:nvGrpSpPr>
            <p:grpSpPr>
              <a:xfrm>
                <a:off x="5794179" y="912173"/>
                <a:ext cx="1224135" cy="1542752"/>
                <a:chOff x="1917898" y="1056189"/>
                <a:chExt cx="1224135" cy="1542752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2072963" y="1056189"/>
                  <a:ext cx="762522" cy="1231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400" b="1" dirty="0">
                      <a:solidFill>
                        <a:srgbClr val="3B5735"/>
                      </a:solidFill>
                      <a:latin typeface="나눔고딕 ExtraBold" pitchFamily="50" charset="-127"/>
                      <a:ea typeface="나눔고딕 ExtraBold" pitchFamily="50" charset="-127"/>
                    </a:rPr>
                    <a:t>07</a:t>
                  </a:r>
                  <a:endParaRPr lang="ko-KR" altLang="en-US" sz="5400" b="1" dirty="0">
                    <a:solidFill>
                      <a:srgbClr val="3B5735"/>
                    </a:solidFill>
                    <a:latin typeface="나눔고딕 ExtraBold" pitchFamily="50" charset="-127"/>
                    <a:ea typeface="나눔고딕 ExtraBold" pitchFamily="50" charset="-127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917898" y="2188572"/>
                  <a:ext cx="1224135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u="sng" dirty="0">
                      <a:solidFill>
                        <a:srgbClr val="3B5735"/>
                      </a:solidFill>
                      <a:latin typeface="+mn-ea"/>
                    </a:rPr>
                    <a:t>UI </a:t>
                  </a:r>
                  <a:r>
                    <a:rPr lang="ko-KR" altLang="en-US" sz="1400" b="1" u="sng" dirty="0" smtClean="0">
                      <a:solidFill>
                        <a:srgbClr val="3B5735"/>
                      </a:solidFill>
                      <a:latin typeface="+mn-ea"/>
                    </a:rPr>
                    <a:t>및 기능</a:t>
                  </a:r>
                  <a:endParaRPr lang="ko-KR" altLang="en-US" sz="1400" b="1" u="sng" dirty="0">
                    <a:solidFill>
                      <a:srgbClr val="3B5735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48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0" y="411510"/>
            <a:ext cx="9144000" cy="823447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7427" y="411510"/>
            <a:ext cx="44165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5228" y="721028"/>
            <a:ext cx="4466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팀 전체 일정 </a:t>
            </a:r>
            <a:r>
              <a:rPr lang="en-US" altLang="ko-KR" sz="1600" b="1" dirty="0">
                <a:solidFill>
                  <a:schemeClr val="bg1"/>
                </a:solidFill>
              </a:rPr>
              <a:t>: </a:t>
            </a:r>
            <a:r>
              <a:rPr lang="ko-KR" altLang="en-US" sz="1600" b="1" dirty="0">
                <a:solidFill>
                  <a:schemeClr val="bg1"/>
                </a:solidFill>
              </a:rPr>
              <a:t>사용자</a:t>
            </a:r>
          </a:p>
        </p:txBody>
      </p:sp>
      <p:pic>
        <p:nvPicPr>
          <p:cNvPr id="1027" name="Picture 3" descr="C:\Users\19\Desktop\일정이미지\사용자전체일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7613"/>
            <a:ext cx="9144000" cy="33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22" b="97378" l="1802" r="98198">
                        <a14:foregroundMark x1="30931" y1="76404" x2="30931" y2="76404"/>
                        <a14:foregroundMark x1="41441" y1="77528" x2="41441" y2="77528"/>
                        <a14:foregroundMark x1="24024" y1="15356" x2="24024" y2="15356"/>
                        <a14:foregroundMark x1="48949" y1="20599" x2="48949" y2="20599"/>
                        <a14:foregroundMark x1="84985" y1="35206" x2="84985" y2="35206"/>
                        <a14:foregroundMark x1="79580" y1="31461" x2="79580" y2="31461"/>
                        <a14:foregroundMark x1="60360" y1="32959" x2="60360" y2="32959"/>
                        <a14:foregroundMark x1="56456" y1="32959" x2="56456" y2="32959"/>
                        <a14:foregroundMark x1="55856" y1="37079" x2="55856" y2="37079"/>
                        <a14:foregroundMark x1="60661" y1="39326" x2="60661" y2="39326"/>
                        <a14:foregroundMark x1="65766" y1="14981" x2="65766" y2="14981"/>
                        <a14:foregroundMark x1="70270" y1="19101" x2="70270" y2="19101"/>
                        <a14:foregroundMark x1="71471" y1="14981" x2="71471" y2="14981"/>
                        <a14:foregroundMark x1="67568" y1="11610" x2="67568" y2="11610"/>
                        <a14:foregroundMark x1="69670" y1="20974" x2="69670" y2="20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40811"/>
            <a:ext cx="1375668" cy="827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264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0" y="411510"/>
            <a:ext cx="9144000" cy="823447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7427" y="411510"/>
            <a:ext cx="44165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5228" y="721028"/>
            <a:ext cx="4466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팀 전체 일정 </a:t>
            </a:r>
            <a:r>
              <a:rPr lang="en-US" altLang="ko-KR" sz="1600" b="1" dirty="0">
                <a:solidFill>
                  <a:schemeClr val="bg1"/>
                </a:solidFill>
              </a:rPr>
              <a:t>: </a:t>
            </a:r>
            <a:r>
              <a:rPr lang="ko-KR" altLang="en-US" sz="1600" b="1" dirty="0">
                <a:solidFill>
                  <a:schemeClr val="bg1"/>
                </a:solidFill>
              </a:rPr>
              <a:t>관리자</a:t>
            </a:r>
          </a:p>
        </p:txBody>
      </p: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2" b="97378" l="1802" r="98198">
                        <a14:foregroundMark x1="30931" y1="76404" x2="30931" y2="76404"/>
                        <a14:foregroundMark x1="41441" y1="77528" x2="41441" y2="77528"/>
                        <a14:foregroundMark x1="24024" y1="15356" x2="24024" y2="15356"/>
                        <a14:foregroundMark x1="48949" y1="20599" x2="48949" y2="20599"/>
                        <a14:foregroundMark x1="84985" y1="35206" x2="84985" y2="35206"/>
                        <a14:foregroundMark x1="79580" y1="31461" x2="79580" y2="31461"/>
                        <a14:foregroundMark x1="60360" y1="32959" x2="60360" y2="32959"/>
                        <a14:foregroundMark x1="56456" y1="32959" x2="56456" y2="32959"/>
                        <a14:foregroundMark x1="55856" y1="37079" x2="55856" y2="37079"/>
                        <a14:foregroundMark x1="60661" y1="39326" x2="60661" y2="39326"/>
                        <a14:foregroundMark x1="65766" y1="14981" x2="65766" y2="14981"/>
                        <a14:foregroundMark x1="70270" y1="19101" x2="70270" y2="19101"/>
                        <a14:foregroundMark x1="71471" y1="14981" x2="71471" y2="14981"/>
                        <a14:foregroundMark x1="67568" y1="11610" x2="67568" y2="11610"/>
                        <a14:foregroundMark x1="69670" y1="20974" x2="69670" y2="20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40811"/>
            <a:ext cx="1375668" cy="827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C:\Users\19\Desktop\일정이미지\관리자전체일정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7614"/>
            <a:ext cx="9144000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047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0" y="411510"/>
            <a:ext cx="9144000" cy="823447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7427" y="411510"/>
            <a:ext cx="44165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5228" y="721028"/>
            <a:ext cx="4466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팀 전체 일정 </a:t>
            </a:r>
            <a:r>
              <a:rPr lang="en-US" altLang="ko-KR" sz="1600" b="1" dirty="0">
                <a:solidFill>
                  <a:schemeClr val="bg1"/>
                </a:solidFill>
              </a:rPr>
              <a:t>: </a:t>
            </a:r>
            <a:r>
              <a:rPr lang="ko-KR" altLang="en-US" sz="1600" b="1" dirty="0">
                <a:solidFill>
                  <a:schemeClr val="bg1"/>
                </a:solidFill>
              </a:rPr>
              <a:t>공통 일정</a:t>
            </a:r>
          </a:p>
        </p:txBody>
      </p: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2" b="97378" l="1802" r="98198">
                        <a14:foregroundMark x1="30931" y1="76404" x2="30931" y2="76404"/>
                        <a14:foregroundMark x1="41441" y1="77528" x2="41441" y2="77528"/>
                        <a14:foregroundMark x1="24024" y1="15356" x2="24024" y2="15356"/>
                        <a14:foregroundMark x1="48949" y1="20599" x2="48949" y2="20599"/>
                        <a14:foregroundMark x1="84985" y1="35206" x2="84985" y2="35206"/>
                        <a14:foregroundMark x1="79580" y1="31461" x2="79580" y2="31461"/>
                        <a14:foregroundMark x1="60360" y1="32959" x2="60360" y2="32959"/>
                        <a14:foregroundMark x1="56456" y1="32959" x2="56456" y2="32959"/>
                        <a14:foregroundMark x1="55856" y1="37079" x2="55856" y2="37079"/>
                        <a14:foregroundMark x1="60661" y1="39326" x2="60661" y2="39326"/>
                        <a14:foregroundMark x1="65766" y1="14981" x2="65766" y2="14981"/>
                        <a14:foregroundMark x1="70270" y1="19101" x2="70270" y2="19101"/>
                        <a14:foregroundMark x1="71471" y1="14981" x2="71471" y2="14981"/>
                        <a14:foregroundMark x1="67568" y1="11610" x2="67568" y2="11610"/>
                        <a14:foregroundMark x1="69670" y1="20974" x2="69670" y2="20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40811"/>
            <a:ext cx="1375668" cy="827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C:\Users\19\Desktop\일정이미지\테스트전체일정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1630"/>
            <a:ext cx="9144000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102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259632" y="249492"/>
            <a:ext cx="6552728" cy="4698522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051720" y="123478"/>
            <a:ext cx="3550972" cy="1107996"/>
            <a:chOff x="2821228" y="160764"/>
            <a:chExt cx="3550972" cy="1477328"/>
          </a:xfrm>
        </p:grpSpPr>
        <p:sp>
          <p:nvSpPr>
            <p:cNvPr id="22" name="TextBox 21"/>
            <p:cNvSpPr txBox="1"/>
            <p:nvPr/>
          </p:nvSpPr>
          <p:spPr>
            <a:xfrm>
              <a:off x="2821228" y="160764"/>
              <a:ext cx="35509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u="sng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03        </a:t>
              </a:r>
              <a:endParaRPr lang="ko-KR" altLang="en-US" sz="66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73356" y="736828"/>
              <a:ext cx="194421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개발환경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051720" y="1167594"/>
            <a:ext cx="583264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개발 </a:t>
            </a:r>
            <a:r>
              <a:rPr lang="en-US" altLang="ko-KR" sz="1000" dirty="0">
                <a:solidFill>
                  <a:schemeClr val="bg1"/>
                </a:solidFill>
              </a:rPr>
              <a:t>OS : Windows7 pro 64 bit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DB </a:t>
            </a:r>
            <a:r>
              <a:rPr lang="ko-KR" altLang="en-US" sz="1000" dirty="0">
                <a:solidFill>
                  <a:schemeClr val="bg1"/>
                </a:solidFill>
              </a:rPr>
              <a:t>서버 </a:t>
            </a:r>
            <a:r>
              <a:rPr lang="en-US" altLang="ko-KR" sz="1000" dirty="0">
                <a:solidFill>
                  <a:schemeClr val="bg1"/>
                </a:solidFill>
              </a:rPr>
              <a:t>: Oracle11g v11.2.0.1.0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WAS : Tomcat v9.0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framework-version : Spring v5.0.7. RELEASE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개발 언어 </a:t>
            </a:r>
            <a:r>
              <a:rPr lang="en-US" altLang="ko-KR" sz="1000" dirty="0">
                <a:solidFill>
                  <a:schemeClr val="bg1"/>
                </a:solidFill>
              </a:rPr>
              <a:t>: JAVA(JDK 1.8.0_201), HTML5, CSS3, </a:t>
            </a:r>
            <a:r>
              <a:rPr lang="en-US" altLang="ko-KR" sz="1000" dirty="0" err="1">
                <a:solidFill>
                  <a:schemeClr val="bg1"/>
                </a:solidFill>
              </a:rPr>
              <a:t>Jquery</a:t>
            </a:r>
            <a:r>
              <a:rPr lang="en-US" altLang="ko-KR" sz="1000" dirty="0">
                <a:solidFill>
                  <a:schemeClr val="bg1"/>
                </a:solidFill>
              </a:rPr>
              <a:t> v3.4.1, JSP, JavaScript, XML, Ajax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데이터베이스 모델링 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 err="1">
                <a:solidFill>
                  <a:schemeClr val="bg1"/>
                </a:solidFill>
              </a:rPr>
              <a:t>ERWin</a:t>
            </a:r>
            <a:r>
              <a:rPr lang="en-US" altLang="ko-KR" sz="1000" dirty="0">
                <a:solidFill>
                  <a:schemeClr val="bg1"/>
                </a:solidFill>
              </a:rPr>
              <a:t> v7.3.0.1666, </a:t>
            </a:r>
            <a:r>
              <a:rPr lang="en-US" altLang="ko-KR" sz="1000" dirty="0" err="1">
                <a:solidFill>
                  <a:schemeClr val="bg1"/>
                </a:solidFill>
              </a:rPr>
              <a:t>StarUML</a:t>
            </a:r>
            <a:r>
              <a:rPr lang="en-US" altLang="ko-KR" sz="1000" dirty="0">
                <a:solidFill>
                  <a:schemeClr val="bg1"/>
                </a:solidFill>
              </a:rPr>
              <a:t>, Object Aid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사이트 </a:t>
            </a:r>
            <a:r>
              <a:rPr lang="ko-KR" altLang="en-US" sz="1000" dirty="0" err="1">
                <a:solidFill>
                  <a:schemeClr val="bg1"/>
                </a:solidFill>
              </a:rPr>
              <a:t>맵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 err="1">
                <a:solidFill>
                  <a:schemeClr val="bg1"/>
                </a:solidFill>
              </a:rPr>
              <a:t>GlooMaps</a:t>
            </a:r>
            <a:r>
              <a:rPr lang="en-US" altLang="ko-KR" sz="1000" dirty="0">
                <a:solidFill>
                  <a:schemeClr val="bg1"/>
                </a:solidFill>
              </a:rPr>
              <a:t>(www.gloomaps.com)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/>
                </a:solidFill>
              </a:rPr>
              <a:t>빌더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: Maven v3.5.1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문서화 </a:t>
            </a:r>
            <a:r>
              <a:rPr lang="en-US" altLang="ko-KR" sz="1000" dirty="0">
                <a:solidFill>
                  <a:schemeClr val="bg1"/>
                </a:solidFill>
              </a:rPr>
              <a:t>: Google Drive(Doc, Spreadsheet, Presentation)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형상관리 </a:t>
            </a:r>
            <a:r>
              <a:rPr lang="en-US" altLang="ko-KR" sz="1000" dirty="0">
                <a:solidFill>
                  <a:schemeClr val="bg1"/>
                </a:solidFill>
              </a:rPr>
              <a:t>: Google Drive, GitHub, </a:t>
            </a:r>
            <a:r>
              <a:rPr lang="en-US" altLang="ko-KR" sz="1000" dirty="0" err="1">
                <a:solidFill>
                  <a:schemeClr val="bg1"/>
                </a:solidFill>
              </a:rPr>
              <a:t>Sourcetree</a:t>
            </a:r>
            <a:r>
              <a:rPr lang="en-US" altLang="ko-KR" sz="1000" dirty="0">
                <a:solidFill>
                  <a:schemeClr val="bg1"/>
                </a:solidFill>
              </a:rPr>
              <a:t> v3.1.2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플러그인 </a:t>
            </a:r>
            <a:r>
              <a:rPr lang="en-US" altLang="ko-KR" sz="1000" dirty="0">
                <a:solidFill>
                  <a:schemeClr val="bg1"/>
                </a:solidFill>
              </a:rPr>
              <a:t>: Bootstrap v4.0.0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개발</a:t>
            </a:r>
            <a:r>
              <a:rPr lang="en-US" altLang="ko-KR" sz="1000" dirty="0">
                <a:solidFill>
                  <a:schemeClr val="bg1"/>
                </a:solidFill>
              </a:rPr>
              <a:t>Tool : spring-tool-suite v3.9.9, SQL Developer v19.1.0.094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API : Google Chart, </a:t>
            </a:r>
            <a:r>
              <a:rPr lang="en-US" altLang="ko-KR" sz="1000" dirty="0" err="1">
                <a:solidFill>
                  <a:schemeClr val="bg1"/>
                </a:solidFill>
              </a:rPr>
              <a:t>Daum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지도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테스트 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 err="1">
                <a:solidFill>
                  <a:schemeClr val="bg1"/>
                </a:solidFill>
              </a:rPr>
              <a:t>FindBug</a:t>
            </a:r>
            <a:r>
              <a:rPr lang="en-US" altLang="ko-KR" sz="1000" dirty="0">
                <a:solidFill>
                  <a:schemeClr val="bg1"/>
                </a:solidFill>
              </a:rPr>
              <a:t>, PMD, Junit v4.12</a:t>
            </a:r>
          </a:p>
        </p:txBody>
      </p:sp>
    </p:spTree>
    <p:extLst>
      <p:ext uri="{BB962C8B-B14F-4D97-AF65-F5344CB8AC3E}">
        <p14:creationId xmlns:p14="http://schemas.microsoft.com/office/powerpoint/2010/main" val="512899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5400000">
            <a:off x="-1851670" y="1851670"/>
            <a:ext cx="5143500" cy="144016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7" y="465516"/>
            <a:ext cx="1165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endParaRPr lang="ko-KR" altLang="en-US" sz="6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79512" y="1275607"/>
            <a:ext cx="13324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Use_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Case_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Diagram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‘</a:t>
            </a:r>
            <a:r>
              <a:rPr lang="ko-KR" altLang="en-US" b="1" dirty="0">
                <a:solidFill>
                  <a:schemeClr val="bg1"/>
                </a:solidFill>
              </a:rPr>
              <a:t>사 용 자</a:t>
            </a:r>
            <a:r>
              <a:rPr lang="en-US" altLang="ko-KR" b="1" dirty="0">
                <a:solidFill>
                  <a:schemeClr val="bg1"/>
                </a:solidFill>
              </a:rPr>
              <a:t>’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1" y="104774"/>
            <a:ext cx="7703839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089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19\Desktop\OAB팀프로젝트\6. Use_Case_Diagram\UseCaseDiagram(관리자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068" y="468218"/>
            <a:ext cx="6542063" cy="458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5400000">
            <a:off x="-1851670" y="1851670"/>
            <a:ext cx="5143500" cy="144016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7" y="465516"/>
            <a:ext cx="1165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endParaRPr lang="ko-KR" altLang="en-US" sz="6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79512" y="1275607"/>
            <a:ext cx="13324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Use_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Case_</a:t>
            </a:r>
          </a:p>
          <a:p>
            <a:r>
              <a:rPr lang="en-US" altLang="ko-KR" sz="2000" b="1" dirty="0">
                <a:solidFill>
                  <a:schemeClr val="bg1"/>
                </a:solidFill>
              </a:rPr>
              <a:t>Diagram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‘</a:t>
            </a:r>
            <a:r>
              <a:rPr lang="ko-KR" altLang="en-US" b="1" dirty="0">
                <a:solidFill>
                  <a:schemeClr val="bg1"/>
                </a:solidFill>
              </a:rPr>
              <a:t>관 리 자</a:t>
            </a:r>
            <a:r>
              <a:rPr lang="en-US" altLang="ko-KR" b="1" dirty="0">
                <a:solidFill>
                  <a:schemeClr val="bg1"/>
                </a:solidFill>
              </a:rPr>
              <a:t>’</a:t>
            </a: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095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19\Desktop\OAB팀프로젝트\3. 개체관계도\개체관계도1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"/>
          <a:stretch/>
        </p:blipFill>
        <p:spPr bwMode="auto">
          <a:xfrm>
            <a:off x="1440164" y="357504"/>
            <a:ext cx="7703839" cy="437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5400000">
            <a:off x="-1851670" y="1851670"/>
            <a:ext cx="5143500" cy="144016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7" y="465516"/>
            <a:ext cx="1165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endParaRPr lang="ko-KR" altLang="en-US" sz="6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496" y="1284751"/>
            <a:ext cx="1332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DB </a:t>
            </a:r>
            <a:r>
              <a:rPr lang="ko-KR" altLang="en-US" sz="2400" b="1" dirty="0">
                <a:solidFill>
                  <a:schemeClr val="bg1"/>
                </a:solidFill>
              </a:rPr>
              <a:t>구조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‘</a:t>
            </a:r>
            <a:r>
              <a:rPr lang="ko-KR" altLang="en-US" sz="1600" b="1" dirty="0">
                <a:solidFill>
                  <a:schemeClr val="bg1"/>
                </a:solidFill>
              </a:rPr>
              <a:t>개체 관계도</a:t>
            </a:r>
            <a:r>
              <a:rPr lang="en-US" altLang="ko-KR" sz="1600" b="1" dirty="0">
                <a:solidFill>
                  <a:schemeClr val="bg1"/>
                </a:solidFill>
              </a:rPr>
              <a:t>’</a:t>
            </a: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064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5400000">
            <a:off x="-1851670" y="1851670"/>
            <a:ext cx="5143500" cy="144016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7" y="465516"/>
            <a:ext cx="1165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endParaRPr lang="ko-KR" altLang="en-US" sz="6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496" y="1284753"/>
            <a:ext cx="1332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DB </a:t>
            </a:r>
            <a:r>
              <a:rPr lang="ko-KR" altLang="en-US" sz="2400" b="1" dirty="0">
                <a:solidFill>
                  <a:schemeClr val="bg1"/>
                </a:solidFill>
              </a:rPr>
              <a:t>구조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‘</a:t>
            </a:r>
            <a:r>
              <a:rPr lang="ko-KR" altLang="en-US" sz="1600" b="1" dirty="0">
                <a:solidFill>
                  <a:schemeClr val="bg1"/>
                </a:solidFill>
              </a:rPr>
              <a:t>논리적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 모델링</a:t>
            </a:r>
            <a:r>
              <a:rPr lang="en-US" altLang="ko-KR" sz="1600" b="1" dirty="0">
                <a:solidFill>
                  <a:schemeClr val="bg1"/>
                </a:solidFill>
              </a:rPr>
              <a:t>’</a:t>
            </a: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4" y="357505"/>
            <a:ext cx="7703839" cy="4351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3552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5400000">
            <a:off x="-1851670" y="1851670"/>
            <a:ext cx="5143500" cy="144016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7" y="465516"/>
            <a:ext cx="1165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endParaRPr lang="ko-KR" altLang="en-US" sz="6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496" y="1284753"/>
            <a:ext cx="1332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DB </a:t>
            </a:r>
            <a:r>
              <a:rPr lang="ko-KR" altLang="en-US" sz="2400" b="1" dirty="0">
                <a:solidFill>
                  <a:schemeClr val="bg1"/>
                </a:solidFill>
              </a:rPr>
              <a:t>구조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‘</a:t>
            </a:r>
            <a:r>
              <a:rPr lang="ko-KR" altLang="en-US" sz="1600" b="1" dirty="0">
                <a:solidFill>
                  <a:schemeClr val="bg1"/>
                </a:solidFill>
              </a:rPr>
              <a:t>물리적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 모델링</a:t>
            </a:r>
            <a:r>
              <a:rPr lang="en-US" altLang="ko-KR" sz="1600" b="1" dirty="0">
                <a:solidFill>
                  <a:schemeClr val="bg1"/>
                </a:solidFill>
              </a:rPr>
              <a:t>’</a:t>
            </a: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4" y="357505"/>
            <a:ext cx="7703839" cy="4351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504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823447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7" y="411510"/>
            <a:ext cx="50129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825228" y="721028"/>
            <a:ext cx="4466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프로그램 구조 </a:t>
            </a:r>
            <a:r>
              <a:rPr lang="en-US" altLang="ko-KR" sz="1600" b="1" dirty="0">
                <a:solidFill>
                  <a:schemeClr val="bg1"/>
                </a:solidFill>
              </a:rPr>
              <a:t>: </a:t>
            </a:r>
            <a:r>
              <a:rPr lang="ko-KR" altLang="en-US" sz="1600" b="1" dirty="0">
                <a:solidFill>
                  <a:schemeClr val="bg1"/>
                </a:solidFill>
              </a:rPr>
              <a:t>사용자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SPRING MVC </a:t>
            </a:r>
            <a:r>
              <a:rPr lang="ko-KR" altLang="en-US" sz="1600" b="1" dirty="0">
                <a:solidFill>
                  <a:schemeClr val="bg1"/>
                </a:solidFill>
              </a:rPr>
              <a:t>구조</a:t>
            </a:r>
          </a:p>
        </p:txBody>
      </p:sp>
      <p:pic>
        <p:nvPicPr>
          <p:cNvPr id="4098" name="Picture 2" descr="C:\Users\19\Desktop\team\client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07"/>
          <a:stretch/>
        </p:blipFill>
        <p:spPr bwMode="auto">
          <a:xfrm>
            <a:off x="117944" y="1314450"/>
            <a:ext cx="2592288" cy="37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19\Desktop\team\client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67"/>
          <a:stretch/>
        </p:blipFill>
        <p:spPr bwMode="auto">
          <a:xfrm>
            <a:off x="3491880" y="1309568"/>
            <a:ext cx="2592288" cy="37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19\Desktop\team\client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21"/>
          <a:stretch/>
        </p:blipFill>
        <p:spPr bwMode="auto">
          <a:xfrm>
            <a:off x="6516216" y="1309568"/>
            <a:ext cx="2232248" cy="291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7944" y="1309568"/>
            <a:ext cx="2592288" cy="1334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7944" y="2644835"/>
            <a:ext cx="2592288" cy="9090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7944" y="3545610"/>
            <a:ext cx="2592288" cy="14695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77772" y="2225366"/>
            <a:ext cx="122321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파일업로드 및 </a:t>
            </a:r>
            <a:endParaRPr lang="en-US" altLang="ko-KR" sz="9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900" dirty="0" err="1" smtClean="0">
                <a:solidFill>
                  <a:schemeClr val="bg1"/>
                </a:solidFill>
              </a:rPr>
              <a:t>페이징</a:t>
            </a:r>
            <a:r>
              <a:rPr lang="ko-KR" altLang="en-US" sz="900" dirty="0" smtClean="0">
                <a:solidFill>
                  <a:schemeClr val="bg1"/>
                </a:solidFill>
              </a:rPr>
              <a:t> 등 공통파일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91880" y="1309568"/>
            <a:ext cx="2592288" cy="11901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491880" y="2499475"/>
            <a:ext cx="2592288" cy="11523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488288" y="3648301"/>
            <a:ext cx="2592288" cy="13668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516216" y="1314450"/>
            <a:ext cx="2232248" cy="1545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516216" y="2859782"/>
            <a:ext cx="2232248" cy="13632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577772" y="3291830"/>
            <a:ext cx="1223218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로그인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91680" y="4587974"/>
            <a:ext cx="98006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회원가입 및 </a:t>
            </a:r>
            <a:r>
              <a:rPr lang="en-US" altLang="ko-KR" sz="900" dirty="0" smtClean="0">
                <a:solidFill>
                  <a:schemeClr val="bg1"/>
                </a:solidFill>
              </a:rPr>
              <a:t>ID/ PW </a:t>
            </a:r>
            <a:r>
              <a:rPr lang="ko-KR" altLang="en-US" sz="900" dirty="0" smtClean="0">
                <a:solidFill>
                  <a:schemeClr val="bg1"/>
                </a:solidFill>
              </a:rPr>
              <a:t>찾기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39018" y="2225366"/>
            <a:ext cx="1223218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smtClean="0">
                <a:solidFill>
                  <a:schemeClr val="bg1"/>
                </a:solidFill>
              </a:rPr>
              <a:t>공지사항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39018" y="3358724"/>
            <a:ext cx="1223218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대여상품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76056" y="4726474"/>
            <a:ext cx="1223218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1"/>
                </a:solidFill>
              </a:rPr>
              <a:t>1:1 </a:t>
            </a:r>
            <a:r>
              <a:rPr lang="ko-KR" altLang="en-US" sz="900" dirty="0" smtClean="0">
                <a:solidFill>
                  <a:schemeClr val="bg1"/>
                </a:solidFill>
              </a:rPr>
              <a:t>문의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56376" y="2571750"/>
            <a:ext cx="936104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smtClean="0">
                <a:solidFill>
                  <a:schemeClr val="bg1"/>
                </a:solidFill>
              </a:rPr>
              <a:t>예약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40352" y="3939902"/>
            <a:ext cx="1223218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포토후</a:t>
            </a:r>
            <a:r>
              <a:rPr lang="ko-KR" altLang="en-US" sz="900" dirty="0">
                <a:solidFill>
                  <a:schemeClr val="bg1"/>
                </a:solidFill>
              </a:rPr>
              <a:t>기</a:t>
            </a:r>
          </a:p>
        </p:txBody>
      </p:sp>
    </p:spTree>
    <p:extLst>
      <p:ext uri="{BB962C8B-B14F-4D97-AF65-F5344CB8AC3E}">
        <p14:creationId xmlns:p14="http://schemas.microsoft.com/office/powerpoint/2010/main" val="440424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7" y="339502"/>
            <a:ext cx="59362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257276" y="741497"/>
            <a:ext cx="446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>
                <a:solidFill>
                  <a:schemeClr val="bg1"/>
                </a:solidFill>
              </a:rPr>
              <a:t>: ‘</a:t>
            </a:r>
            <a:r>
              <a:rPr lang="ko-KR" altLang="en-US" sz="2000" b="1" dirty="0">
                <a:solidFill>
                  <a:schemeClr val="bg1"/>
                </a:solidFill>
              </a:rPr>
              <a:t>개발목적</a:t>
            </a:r>
            <a:r>
              <a:rPr lang="en-US" altLang="ko-KR" sz="2000" b="1" dirty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DB991C28-63B0-4750-87F5-24B92F75EF8A}"/>
              </a:ext>
            </a:extLst>
          </p:cNvPr>
          <p:cNvSpPr txBox="1"/>
          <p:nvPr/>
        </p:nvSpPr>
        <p:spPr>
          <a:xfrm>
            <a:off x="3275856" y="3011687"/>
            <a:ext cx="5436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600" dirty="0"/>
              <a:t>답답한 도심을 벗어나 소중한 사람들과 </a:t>
            </a:r>
            <a:endParaRPr lang="en-US" altLang="ko-KR" sz="1600" dirty="0"/>
          </a:p>
          <a:p>
            <a:pPr fontAlgn="base" latinLnBrk="0"/>
            <a:r>
              <a:rPr lang="ko-KR" altLang="en-US" sz="1600" dirty="0"/>
              <a:t>서울 내에 있는 한강을 보다 쾌적하게 이용하기 위해 </a:t>
            </a:r>
            <a:endParaRPr lang="en-US" altLang="ko-KR" sz="1600" dirty="0"/>
          </a:p>
          <a:p>
            <a:pPr fontAlgn="base" latinLnBrk="0"/>
            <a:r>
              <a:rPr lang="ko-KR" altLang="en-US" sz="1600" dirty="0">
                <a:solidFill>
                  <a:srgbClr val="3B5735"/>
                </a:solidFill>
              </a:rPr>
              <a:t>필요한 텐트 대여 서비스</a:t>
            </a:r>
            <a:r>
              <a:rPr lang="ko-KR" altLang="en-US" sz="1600" dirty="0"/>
              <a:t>를 제공하는 홈페이지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33205" y="2067694"/>
            <a:ext cx="2786667" cy="1907381"/>
            <a:chOff x="318880" y="1923678"/>
            <a:chExt cx="2786667" cy="190738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22" b="97378" l="1802" r="98198">
                          <a14:foregroundMark x1="30931" y1="76404" x2="30931" y2="76404"/>
                          <a14:foregroundMark x1="41441" y1="77528" x2="41441" y2="77528"/>
                          <a14:foregroundMark x1="24024" y1="15356" x2="24024" y2="15356"/>
                          <a14:foregroundMark x1="48949" y1="20599" x2="48949" y2="20599"/>
                          <a14:foregroundMark x1="84985" y1="35206" x2="84985" y2="35206"/>
                          <a14:foregroundMark x1="79580" y1="31461" x2="79580" y2="31461"/>
                          <a14:foregroundMark x1="60360" y1="32959" x2="60360" y2="32959"/>
                          <a14:foregroundMark x1="56456" y1="32959" x2="56456" y2="32959"/>
                          <a14:foregroundMark x1="55856" y1="37079" x2="55856" y2="37079"/>
                          <a14:foregroundMark x1="60661" y1="39326" x2="60661" y2="39326"/>
                          <a14:foregroundMark x1="65766" y1="14981" x2="65766" y2="14981"/>
                          <a14:foregroundMark x1="70270" y1="19101" x2="70270" y2="19101"/>
                          <a14:foregroundMark x1="71471" y1="14981" x2="71471" y2="14981"/>
                          <a14:foregroundMark x1="67568" y1="11610" x2="67568" y2="11610"/>
                          <a14:foregroundMark x1="69670" y1="20974" x2="69670" y2="209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880" y="1923678"/>
              <a:ext cx="2786667" cy="1907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1244842" y="3273828"/>
              <a:ext cx="107144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OAB TENT</a:t>
              </a:r>
              <a:endPara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57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5122" name="Picture 2" descr="C:\Users\19\Desktop\team\clientvi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28"/>
          <a:stretch/>
        </p:blipFill>
        <p:spPr bwMode="auto">
          <a:xfrm>
            <a:off x="467544" y="1314450"/>
            <a:ext cx="2160240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19\Desktop\team\admin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1"/>
          <a:stretch/>
        </p:blipFill>
        <p:spPr bwMode="auto">
          <a:xfrm>
            <a:off x="4724400" y="1313342"/>
            <a:ext cx="2254982" cy="377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2051720" y="3142658"/>
            <a:ext cx="900100" cy="0"/>
          </a:xfrm>
          <a:prstGeom prst="straightConnector1">
            <a:avLst/>
          </a:prstGeom>
          <a:ln w="63500">
            <a:solidFill>
              <a:srgbClr val="3B57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6588224" y="3142658"/>
            <a:ext cx="900100" cy="0"/>
          </a:xfrm>
          <a:prstGeom prst="straightConnector1">
            <a:avLst/>
          </a:prstGeom>
          <a:ln w="63500">
            <a:solidFill>
              <a:srgbClr val="3B57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33152" y="2893882"/>
            <a:ext cx="1066053" cy="4308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smtClean="0"/>
              <a:t>사용자 화면 구성 파일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7596336" y="2935210"/>
            <a:ext cx="1066053" cy="4308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 smtClean="0"/>
              <a:t>관리자 화면</a:t>
            </a:r>
            <a:endParaRPr lang="en-US" altLang="ko-KR" sz="1100" dirty="0" smtClean="0"/>
          </a:p>
          <a:p>
            <a:r>
              <a:rPr lang="ko-KR" altLang="en-US" sz="1100" dirty="0" smtClean="0"/>
              <a:t>구성 파일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0" y="411510"/>
            <a:ext cx="9144000" cy="823447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7427" y="411510"/>
            <a:ext cx="60067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227" y="721028"/>
            <a:ext cx="5026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프로그램 구조 </a:t>
            </a:r>
            <a:r>
              <a:rPr lang="en-US" altLang="ko-KR" sz="1600" b="1" dirty="0">
                <a:solidFill>
                  <a:schemeClr val="bg1"/>
                </a:solidFill>
              </a:rPr>
              <a:t>: </a:t>
            </a:r>
            <a:r>
              <a:rPr lang="ko-KR" altLang="en-US" sz="1600" b="1" dirty="0">
                <a:solidFill>
                  <a:schemeClr val="bg1"/>
                </a:solidFill>
              </a:rPr>
              <a:t>사용자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SPRING MVC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구조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(VIEW)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341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3074" name="Picture 2" descr="C:\Users\19\Desktop\team\admin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70"/>
          <a:stretch/>
        </p:blipFill>
        <p:spPr bwMode="auto">
          <a:xfrm>
            <a:off x="609600" y="1312956"/>
            <a:ext cx="2195845" cy="377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19\Desktop\team\admin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92"/>
          <a:stretch/>
        </p:blipFill>
        <p:spPr bwMode="auto">
          <a:xfrm>
            <a:off x="4572000" y="1306760"/>
            <a:ext cx="2461774" cy="377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0" y="411510"/>
            <a:ext cx="9144000" cy="823447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37427" y="411510"/>
            <a:ext cx="50129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5228" y="721028"/>
            <a:ext cx="4466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프로그램 구조 </a:t>
            </a:r>
            <a:r>
              <a:rPr lang="en-US" altLang="ko-KR" sz="1600" b="1" dirty="0">
                <a:solidFill>
                  <a:schemeClr val="bg1"/>
                </a:solidFill>
              </a:rPr>
              <a:t>: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관리자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SPRING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MVC </a:t>
            </a:r>
            <a:r>
              <a:rPr lang="ko-KR" altLang="en-US" sz="1600" b="1" dirty="0">
                <a:solidFill>
                  <a:schemeClr val="bg1"/>
                </a:solidFill>
              </a:rPr>
              <a:t>구조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95203" y="1312956"/>
            <a:ext cx="2210242" cy="12587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95203" y="2572349"/>
            <a:ext cx="2210242" cy="8634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1899" y="3435847"/>
            <a:ext cx="2210242" cy="79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91899" y="4227934"/>
            <a:ext cx="2210242" cy="856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572000" y="1306760"/>
            <a:ext cx="2461774" cy="9769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572000" y="2274951"/>
            <a:ext cx="2461774" cy="9267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572000" y="3195549"/>
            <a:ext cx="2461774" cy="9267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577113" y="4132976"/>
            <a:ext cx="2461774" cy="957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734115" y="2322340"/>
            <a:ext cx="1223218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관리자 로그인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90850" y="3179739"/>
            <a:ext cx="1223218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회원관리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63688" y="3997102"/>
            <a:ext cx="1223218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smtClean="0">
                <a:solidFill>
                  <a:schemeClr val="bg1"/>
                </a:solidFill>
              </a:rPr>
              <a:t>공지사항 관리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07704" y="4861198"/>
            <a:ext cx="1223218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상품 관리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84168" y="1995686"/>
            <a:ext cx="1223218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smtClean="0">
                <a:solidFill>
                  <a:schemeClr val="bg1"/>
                </a:solidFill>
              </a:rPr>
              <a:t>문의 관리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84168" y="2921556"/>
            <a:ext cx="1223218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대여 관리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01007" y="3841885"/>
            <a:ext cx="1223218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예약 관리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12160" y="4830148"/>
            <a:ext cx="1223218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900" smtClean="0">
                <a:solidFill>
                  <a:schemeClr val="bg1"/>
                </a:solidFill>
              </a:rPr>
              <a:t>포토후기 관리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769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411510"/>
            <a:ext cx="9144000" cy="823447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37427" y="411510"/>
            <a:ext cx="5211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5228" y="721028"/>
            <a:ext cx="4466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프로그램 구조 </a:t>
            </a:r>
            <a:r>
              <a:rPr lang="en-US" altLang="ko-KR" sz="1600" b="1" dirty="0">
                <a:solidFill>
                  <a:schemeClr val="bg1"/>
                </a:solidFill>
              </a:rPr>
              <a:t>: CSS ,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javascript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</a:rPr>
              <a:t>전체</a:t>
            </a:r>
            <a:r>
              <a:rPr lang="en-US" altLang="ko-KR" sz="1600" b="1" dirty="0">
                <a:solidFill>
                  <a:schemeClr val="bg1"/>
                </a:solidFill>
              </a:rPr>
              <a:t>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C:\Users\19\Desktop\team\css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66"/>
          <a:stretch/>
        </p:blipFill>
        <p:spPr bwMode="auto">
          <a:xfrm>
            <a:off x="251520" y="1314450"/>
            <a:ext cx="2592288" cy="37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19\Desktop\team\scrip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14450"/>
            <a:ext cx="2740319" cy="37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2169378" y="1956807"/>
            <a:ext cx="900100" cy="0"/>
          </a:xfrm>
          <a:prstGeom prst="straightConnector1">
            <a:avLst/>
          </a:prstGeom>
          <a:ln w="63500">
            <a:solidFill>
              <a:srgbClr val="3B57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03848" y="1838836"/>
            <a:ext cx="1080120" cy="4308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 smtClean="0"/>
              <a:t>관리자 페이지</a:t>
            </a:r>
            <a:endParaRPr lang="en-US" altLang="ko-KR" sz="1100" dirty="0" smtClean="0"/>
          </a:p>
          <a:p>
            <a:r>
              <a:rPr lang="en-US" altLang="ko-KR" sz="1100" dirty="0" smtClean="0"/>
              <a:t>CSS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732240" y="2135039"/>
            <a:ext cx="900100" cy="0"/>
          </a:xfrm>
          <a:prstGeom prst="straightConnector1">
            <a:avLst/>
          </a:prstGeom>
          <a:ln w="63500">
            <a:solidFill>
              <a:srgbClr val="3B57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40352" y="1927591"/>
            <a:ext cx="1152128" cy="4308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 smtClean="0"/>
              <a:t>관리자 페이지</a:t>
            </a:r>
            <a:endParaRPr lang="en-US" altLang="ko-KR" sz="1100" dirty="0" smtClean="0"/>
          </a:p>
          <a:p>
            <a:r>
              <a:rPr lang="en-US" altLang="ko-KR" sz="1100" dirty="0" smtClean="0"/>
              <a:t>JavaScript</a:t>
            </a:r>
            <a:endParaRPr lang="ko-KR" altLang="en-US" sz="1100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169378" y="3625825"/>
            <a:ext cx="900100" cy="0"/>
          </a:xfrm>
          <a:prstGeom prst="straightConnector1">
            <a:avLst/>
          </a:prstGeom>
          <a:ln w="63500">
            <a:solidFill>
              <a:srgbClr val="3B57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09176" y="3507854"/>
            <a:ext cx="1178808" cy="4308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 smtClean="0"/>
              <a:t>사용</a:t>
            </a:r>
            <a:r>
              <a:rPr lang="ko-KR" altLang="en-US" sz="1100" dirty="0"/>
              <a:t>자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페이지</a:t>
            </a:r>
            <a:endParaRPr lang="en-US" altLang="ko-KR" sz="1100" dirty="0"/>
          </a:p>
          <a:p>
            <a:r>
              <a:rPr lang="en-US" altLang="ko-KR" sz="1100" dirty="0"/>
              <a:t>CSS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6732240" y="4114569"/>
            <a:ext cx="900100" cy="0"/>
          </a:xfrm>
          <a:prstGeom prst="straightConnector1">
            <a:avLst/>
          </a:prstGeom>
          <a:ln w="63500">
            <a:solidFill>
              <a:srgbClr val="3B57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40352" y="3907121"/>
            <a:ext cx="1152128" cy="4308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dirty="0" smtClean="0"/>
              <a:t>사용</a:t>
            </a:r>
            <a:r>
              <a:rPr lang="ko-KR" altLang="en-US" sz="1100" dirty="0"/>
              <a:t>자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페이지</a:t>
            </a:r>
            <a:endParaRPr lang="en-US" altLang="ko-KR" sz="1100" dirty="0"/>
          </a:p>
          <a:p>
            <a:r>
              <a:rPr lang="en-US" altLang="ko-KR" sz="1100" dirty="0"/>
              <a:t>JavaScript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70662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72008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0383" y="351696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897235" y="483518"/>
            <a:ext cx="691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프로그램 구조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사용자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CLASS-Diagram UML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9592" y="771550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-</a:t>
            </a:r>
            <a:r>
              <a:rPr lang="ko-KR" altLang="en-US" sz="1050" dirty="0">
                <a:solidFill>
                  <a:schemeClr val="bg1"/>
                </a:solidFill>
              </a:rPr>
              <a:t>로그인</a:t>
            </a:r>
          </a:p>
        </p:txBody>
      </p:sp>
      <p:pic>
        <p:nvPicPr>
          <p:cNvPr id="1026" name="Picture 2" descr="C:\Users\alfo4\Documents\team\uml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40569"/>
            <a:ext cx="5993597" cy="360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81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2050" name="Picture 2" descr="C:\Users\alfo4\Documents\team\uml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85" y="1527759"/>
            <a:ext cx="6198094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411510"/>
            <a:ext cx="9144000" cy="72008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0383" y="351696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7236" y="483518"/>
            <a:ext cx="5979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프로그램 구조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사용자 </a:t>
            </a:r>
            <a:r>
              <a:rPr lang="en-US" altLang="ko-KR" sz="2000" b="1" dirty="0">
                <a:solidFill>
                  <a:schemeClr val="bg1"/>
                </a:solidFill>
              </a:rPr>
              <a:t>CLASS-Diagram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UML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9592" y="771550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-ID </a:t>
            </a:r>
            <a:r>
              <a:rPr lang="ko-KR" altLang="en-US" sz="1050" dirty="0">
                <a:solidFill>
                  <a:schemeClr val="bg1"/>
                </a:solidFill>
              </a:rPr>
              <a:t>찾기</a:t>
            </a:r>
            <a:r>
              <a:rPr lang="en-US" altLang="ko-KR" sz="1050" dirty="0">
                <a:solidFill>
                  <a:schemeClr val="bg1"/>
                </a:solidFill>
              </a:rPr>
              <a:t>/ </a:t>
            </a:r>
            <a:r>
              <a:rPr lang="ko-KR" altLang="en-US" sz="1050" dirty="0">
                <a:solidFill>
                  <a:schemeClr val="bg1"/>
                </a:solidFill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268728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45232" y="141454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075" name="Picture 3" descr="C:\Users\alfo4\Documents\team\uml0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39" b="26515"/>
          <a:stretch/>
        </p:blipFill>
        <p:spPr bwMode="auto">
          <a:xfrm>
            <a:off x="529208" y="1203598"/>
            <a:ext cx="3250704" cy="2857414"/>
          </a:xfrm>
          <a:prstGeom prst="rect">
            <a:avLst/>
          </a:prstGeom>
          <a:noFill/>
          <a:ln w="19050">
            <a:solidFill>
              <a:srgbClr val="3B573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0" y="411510"/>
            <a:ext cx="9144000" cy="72008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0383" y="351696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7236" y="483518"/>
            <a:ext cx="6411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프로그램 구조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사용자 </a:t>
            </a:r>
            <a:r>
              <a:rPr lang="en-US" altLang="ko-KR" sz="2000" b="1" dirty="0">
                <a:solidFill>
                  <a:schemeClr val="bg1"/>
                </a:solidFill>
              </a:rPr>
              <a:t>CLASS-Diagram UML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9592" y="771550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-</a:t>
            </a:r>
            <a:r>
              <a:rPr lang="ko-KR" altLang="en-US" sz="1050" dirty="0">
                <a:solidFill>
                  <a:schemeClr val="bg1"/>
                </a:solidFill>
              </a:rPr>
              <a:t>공지사항</a:t>
            </a:r>
            <a:r>
              <a:rPr lang="en-US" altLang="ko-KR" sz="1050" dirty="0">
                <a:solidFill>
                  <a:schemeClr val="bg1"/>
                </a:solidFill>
              </a:rPr>
              <a:t>/ 1:1 </a:t>
            </a:r>
            <a:r>
              <a:rPr lang="ko-KR" altLang="en-US" sz="1050" dirty="0">
                <a:solidFill>
                  <a:schemeClr val="bg1"/>
                </a:solidFill>
              </a:rPr>
              <a:t>문의</a:t>
            </a:r>
          </a:p>
        </p:txBody>
      </p:sp>
      <p:pic>
        <p:nvPicPr>
          <p:cNvPr id="18" name="Picture 3" descr="C:\Users\alfo4\Documents\team\uml0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61"/>
          <a:stretch/>
        </p:blipFill>
        <p:spPr bwMode="auto">
          <a:xfrm>
            <a:off x="3923928" y="1203598"/>
            <a:ext cx="3816424" cy="3888432"/>
          </a:xfrm>
          <a:prstGeom prst="rect">
            <a:avLst/>
          </a:prstGeom>
          <a:noFill/>
          <a:ln w="19050">
            <a:solidFill>
              <a:srgbClr val="3B573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964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4098" name="Picture 2" descr="C:\Users\alfo4\Documents\team\uml0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16"/>
          <a:stretch/>
        </p:blipFill>
        <p:spPr bwMode="auto">
          <a:xfrm>
            <a:off x="539552" y="1203598"/>
            <a:ext cx="3665471" cy="3723878"/>
          </a:xfrm>
          <a:prstGeom prst="rect">
            <a:avLst/>
          </a:prstGeom>
          <a:noFill/>
          <a:ln w="19050">
            <a:solidFill>
              <a:srgbClr val="3B573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411510"/>
            <a:ext cx="9144000" cy="72008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0383" y="351696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7236" y="483518"/>
            <a:ext cx="6483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프로그램 구조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사용자 </a:t>
            </a:r>
            <a:r>
              <a:rPr lang="en-US" altLang="ko-KR" sz="2000" b="1" dirty="0">
                <a:solidFill>
                  <a:schemeClr val="bg1"/>
                </a:solidFill>
              </a:rPr>
              <a:t>CLASS-Diagram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UML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9592" y="771550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-</a:t>
            </a:r>
            <a:r>
              <a:rPr lang="ko-KR" altLang="en-US" sz="1050" dirty="0">
                <a:solidFill>
                  <a:schemeClr val="bg1"/>
                </a:solidFill>
              </a:rPr>
              <a:t>상품 및 예약</a:t>
            </a:r>
          </a:p>
        </p:txBody>
      </p:sp>
      <p:pic>
        <p:nvPicPr>
          <p:cNvPr id="14" name="Picture 2" descr="C:\Users\alfo4\Documents\team\uml0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1"/>
          <a:stretch/>
        </p:blipFill>
        <p:spPr bwMode="auto">
          <a:xfrm>
            <a:off x="4406855" y="1203598"/>
            <a:ext cx="3477513" cy="3760894"/>
          </a:xfrm>
          <a:prstGeom prst="rect">
            <a:avLst/>
          </a:prstGeom>
          <a:noFill/>
          <a:ln w="19050">
            <a:solidFill>
              <a:srgbClr val="3B573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240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5122" name="Picture 2" descr="C:\Users\alfo4\Documents\team\uml0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43" y="1240021"/>
            <a:ext cx="3153861" cy="3660478"/>
          </a:xfrm>
          <a:prstGeom prst="rect">
            <a:avLst/>
          </a:prstGeom>
          <a:noFill/>
          <a:ln w="19050">
            <a:solidFill>
              <a:srgbClr val="3B573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lfo4\Documents\team\uml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221261"/>
            <a:ext cx="3641576" cy="3679238"/>
          </a:xfrm>
          <a:prstGeom prst="rect">
            <a:avLst/>
          </a:prstGeom>
          <a:noFill/>
          <a:ln w="19050">
            <a:solidFill>
              <a:srgbClr val="3B573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0" y="411510"/>
            <a:ext cx="9144000" cy="72008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0383" y="351696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7236" y="483518"/>
            <a:ext cx="5546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프로그램 구조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사용자 </a:t>
            </a:r>
            <a:r>
              <a:rPr lang="en-US" altLang="ko-KR" sz="2000" b="1" dirty="0">
                <a:solidFill>
                  <a:schemeClr val="bg1"/>
                </a:solidFill>
              </a:rPr>
              <a:t>CLASS-Diagram UML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9592" y="771550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-</a:t>
            </a:r>
            <a:r>
              <a:rPr lang="ko-KR" altLang="en-US" sz="1050" dirty="0">
                <a:solidFill>
                  <a:schemeClr val="bg1"/>
                </a:solidFill>
              </a:rPr>
              <a:t>포토후기 및 공용파일</a:t>
            </a:r>
          </a:p>
        </p:txBody>
      </p:sp>
    </p:spTree>
    <p:extLst>
      <p:ext uri="{BB962C8B-B14F-4D97-AF65-F5344CB8AC3E}">
        <p14:creationId xmlns:p14="http://schemas.microsoft.com/office/powerpoint/2010/main" val="4048015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6147" name="Picture 3" descr="C:\Users\alfo4\Documents\team\UML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47" y="1203598"/>
            <a:ext cx="8879506" cy="383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411510"/>
            <a:ext cx="9144000" cy="72008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0383" y="351696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7236" y="483518"/>
            <a:ext cx="669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프로그램 구조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관리자 </a:t>
            </a:r>
            <a:r>
              <a:rPr lang="en-US" altLang="ko-KR" sz="2000" b="1" dirty="0">
                <a:solidFill>
                  <a:schemeClr val="bg1"/>
                </a:solidFill>
              </a:rPr>
              <a:t>CLASS-Diagram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UML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9592" y="771550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-</a:t>
            </a:r>
            <a:r>
              <a:rPr lang="ko-KR" altLang="en-US" sz="1050" dirty="0">
                <a:solidFill>
                  <a:schemeClr val="bg1"/>
                </a:solidFill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2744419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7170" name="Picture 2" descr="C:\Users\alfo4\Documents\team\uml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14450"/>
            <a:ext cx="7920880" cy="348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411510"/>
            <a:ext cx="9144000" cy="72008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0383" y="351696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7236" y="483518"/>
            <a:ext cx="5762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프로그램 구조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관리자 </a:t>
            </a:r>
            <a:r>
              <a:rPr lang="en-US" altLang="ko-KR" sz="2000" b="1" dirty="0">
                <a:solidFill>
                  <a:schemeClr val="bg1"/>
                </a:solidFill>
              </a:rPr>
              <a:t>CLASS-Diagram UML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9592" y="771550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-</a:t>
            </a:r>
            <a:r>
              <a:rPr lang="ko-KR" altLang="en-US" sz="1050" dirty="0">
                <a:solidFill>
                  <a:schemeClr val="bg1"/>
                </a:solidFill>
              </a:rPr>
              <a:t>공지사항 </a:t>
            </a:r>
            <a:r>
              <a:rPr lang="en-US" altLang="ko-KR" sz="1050" dirty="0">
                <a:solidFill>
                  <a:schemeClr val="bg1"/>
                </a:solidFill>
              </a:rPr>
              <a:t>/ 1:1 </a:t>
            </a:r>
            <a:r>
              <a:rPr lang="ko-KR" altLang="en-US" sz="1050" dirty="0">
                <a:solidFill>
                  <a:schemeClr val="bg1"/>
                </a:solidFill>
              </a:rPr>
              <a:t>문의 </a:t>
            </a:r>
            <a:r>
              <a:rPr lang="en-US" altLang="ko-KR" sz="1050" dirty="0">
                <a:solidFill>
                  <a:schemeClr val="bg1"/>
                </a:solidFill>
              </a:rPr>
              <a:t>/ </a:t>
            </a:r>
            <a:r>
              <a:rPr lang="ko-KR" altLang="en-US" sz="1050" dirty="0">
                <a:solidFill>
                  <a:schemeClr val="bg1"/>
                </a:solidFill>
              </a:rPr>
              <a:t>포토후기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40383" y="1275606"/>
            <a:ext cx="3783546" cy="187220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23928" y="1275606"/>
            <a:ext cx="4320479" cy="187220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0383" y="3363838"/>
            <a:ext cx="4143585" cy="151216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458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491630"/>
            <a:ext cx="9144000" cy="216024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217028" y="2139702"/>
            <a:ext cx="4709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요구사항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112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8194" name="Picture 2" descr="C:\Users\alfo4\Documents\team\uml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44700"/>
            <a:ext cx="7848872" cy="363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0" y="411510"/>
            <a:ext cx="9144000" cy="72008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0383" y="351696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7236" y="483518"/>
            <a:ext cx="547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프로그램 구조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관리자 </a:t>
            </a:r>
            <a:r>
              <a:rPr lang="en-US" altLang="ko-KR" sz="2000" b="1" dirty="0">
                <a:solidFill>
                  <a:schemeClr val="bg1"/>
                </a:solidFill>
              </a:rPr>
              <a:t>CLASS-Diagram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UML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9592" y="771550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</a:rPr>
              <a:t>-</a:t>
            </a:r>
            <a:r>
              <a:rPr lang="ko-KR" altLang="en-US" sz="1050" dirty="0">
                <a:solidFill>
                  <a:schemeClr val="bg1"/>
                </a:solidFill>
              </a:rPr>
              <a:t>상품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대여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예약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61842" y="1188145"/>
            <a:ext cx="3834094" cy="1383605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031922" y="1188144"/>
            <a:ext cx="4140478" cy="167163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61842" y="3012222"/>
            <a:ext cx="5388996" cy="1935791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814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491630"/>
            <a:ext cx="9144000" cy="216024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019331" y="2067694"/>
            <a:ext cx="3105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ko-KR" altLang="en-US" sz="48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기능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3107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491630"/>
            <a:ext cx="9144000" cy="216024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763688" y="2139702"/>
            <a:ext cx="5541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메인 페이지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99004" y="305606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chemeClr val="bg1"/>
                </a:solidFill>
              </a:rPr>
              <a:t>담당자 팀장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최진우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927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t="10108" r="39" b="8929"/>
          <a:stretch/>
        </p:blipFill>
        <p:spPr bwMode="auto">
          <a:xfrm>
            <a:off x="1115616" y="1073011"/>
            <a:ext cx="4752528" cy="3816424"/>
          </a:xfrm>
          <a:prstGeom prst="rect">
            <a:avLst/>
          </a:prstGeom>
          <a:noFill/>
          <a:ln w="25400">
            <a:solidFill>
              <a:srgbClr val="4D554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4219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사용자 메인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43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222090" y="1091284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084168" y="987574"/>
            <a:ext cx="2983509" cy="2016224"/>
            <a:chOff x="6084168" y="987574"/>
            <a:chExt cx="2983509" cy="2016224"/>
          </a:xfrm>
        </p:grpSpPr>
        <p:sp>
          <p:nvSpPr>
            <p:cNvPr id="24" name="TextBox 23"/>
            <p:cNvSpPr txBox="1"/>
            <p:nvPr/>
          </p:nvSpPr>
          <p:spPr>
            <a:xfrm>
              <a:off x="6084168" y="987574"/>
              <a:ext cx="23551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1. </a:t>
              </a:r>
              <a:r>
                <a:rPr lang="ko-KR" altLang="en-US" sz="1100" dirty="0"/>
                <a:t>로고 클릭 시 </a:t>
              </a:r>
              <a:r>
                <a:rPr lang="en-US" altLang="ko-KR" sz="1100" b="1" dirty="0"/>
                <a:t>‘</a:t>
              </a:r>
              <a:r>
                <a:rPr lang="ko-KR" altLang="en-US" sz="1100" b="1" dirty="0"/>
                <a:t>메인 페이지</a:t>
              </a:r>
              <a:r>
                <a:rPr lang="en-US" altLang="ko-KR" sz="1100" dirty="0"/>
                <a:t>’</a:t>
              </a:r>
              <a:r>
                <a:rPr lang="ko-KR" altLang="en-US" sz="1100" dirty="0"/>
                <a:t> 이동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84168" y="1420783"/>
              <a:ext cx="291938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2. </a:t>
              </a:r>
              <a:r>
                <a:rPr lang="ko-KR" altLang="en-US" sz="1100" dirty="0"/>
                <a:t>로그인 클릭 시 </a:t>
              </a:r>
              <a:r>
                <a:rPr lang="en-US" altLang="ko-KR" sz="1100" b="1" dirty="0"/>
                <a:t>‘</a:t>
              </a:r>
              <a:r>
                <a:rPr lang="ko-KR" altLang="en-US" sz="1100" b="1" dirty="0"/>
                <a:t>로그인 페이지</a:t>
              </a:r>
              <a:r>
                <a:rPr lang="en-US" altLang="ko-KR" sz="1100" b="1" dirty="0"/>
                <a:t>’ </a:t>
              </a:r>
              <a:r>
                <a:rPr lang="ko-KR" altLang="en-US" sz="1100" dirty="0"/>
                <a:t>이동</a:t>
              </a:r>
              <a:endParaRPr lang="en-US" altLang="ko-KR" sz="1100" dirty="0"/>
            </a:p>
            <a:p>
              <a:r>
                <a:rPr lang="ko-KR" altLang="en-US" sz="1100" dirty="0"/>
                <a:t>   회원가입 클릭 시 </a:t>
              </a:r>
              <a:r>
                <a:rPr lang="en-US" altLang="ko-KR" sz="1100" b="1" dirty="0"/>
                <a:t>‘</a:t>
              </a:r>
              <a:r>
                <a:rPr lang="ko-KR" altLang="en-US" sz="1100" b="1" dirty="0"/>
                <a:t>회원가입 페이지</a:t>
              </a:r>
              <a:r>
                <a:rPr lang="en-US" altLang="ko-KR" sz="1100" b="1" dirty="0"/>
                <a:t>’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이동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084168" y="1996847"/>
              <a:ext cx="29835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3. </a:t>
              </a:r>
              <a:r>
                <a:rPr lang="ko-KR" altLang="en-US" sz="1100" dirty="0"/>
                <a:t>상단 메뉴에 마우스 커서를 가져다 대면</a:t>
              </a:r>
              <a:endParaRPr lang="en-US" altLang="ko-KR" sz="1100" dirty="0"/>
            </a:p>
            <a:p>
              <a:r>
                <a:rPr lang="ko-KR" altLang="en-US" sz="1100" dirty="0"/>
                <a:t>   해당하는 메뉴가 </a:t>
              </a:r>
              <a:r>
                <a:rPr lang="en-US" altLang="ko-KR" sz="1100" dirty="0"/>
                <a:t>drop </a:t>
              </a:r>
              <a:r>
                <a:rPr lang="ko-KR" altLang="en-US" sz="1100" dirty="0"/>
                <a:t>형태로 나타납니다</a:t>
              </a:r>
              <a:r>
                <a:rPr lang="en-US" altLang="ko-KR" sz="1100" dirty="0"/>
                <a:t>.</a:t>
              </a:r>
              <a:endParaRPr lang="ko-KR" altLang="en-US" sz="11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084168" y="2572911"/>
              <a:ext cx="293862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4. </a:t>
              </a:r>
              <a:r>
                <a:rPr lang="ko-KR" altLang="en-US" sz="1100" dirty="0"/>
                <a:t>메인 페이지의 이미지는 상하 슬라이드로</a:t>
              </a:r>
              <a:endParaRPr lang="en-US" altLang="ko-KR" sz="1100" dirty="0"/>
            </a:p>
            <a:p>
              <a:r>
                <a:rPr lang="ko-KR" altLang="en-US" sz="1100" dirty="0"/>
                <a:t>   변경이 되어서 나타납니다</a:t>
              </a:r>
              <a:r>
                <a:rPr lang="en-US" altLang="ko-KR" sz="1100" dirty="0"/>
                <a:t>.</a:t>
              </a:r>
              <a:endParaRPr lang="ko-KR" altLang="en-US" sz="1100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100028" y="3219822"/>
            <a:ext cx="6552728" cy="1008112"/>
            <a:chOff x="2411760" y="2859783"/>
            <a:chExt cx="6552728" cy="1008112"/>
          </a:xfrm>
        </p:grpSpPr>
        <p:sp>
          <p:nvSpPr>
            <p:cNvPr id="32" name="직사각형 31"/>
            <p:cNvSpPr/>
            <p:nvPr/>
          </p:nvSpPr>
          <p:spPr>
            <a:xfrm>
              <a:off x="2411760" y="2859783"/>
              <a:ext cx="6552728" cy="1008112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2931791"/>
              <a:ext cx="1512168" cy="864096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rgbClr val="3B5735"/>
              </a:solidFill>
            </a:ln>
          </p:spPr>
        </p:pic>
        <p:pic>
          <p:nvPicPr>
            <p:cNvPr id="44" name="Picture 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3" r="5434"/>
            <a:stretch/>
          </p:blipFill>
          <p:spPr bwMode="auto">
            <a:xfrm>
              <a:off x="4283968" y="2931791"/>
              <a:ext cx="1342164" cy="810092"/>
            </a:xfrm>
            <a:prstGeom prst="rect">
              <a:avLst/>
            </a:prstGeom>
            <a:noFill/>
            <a:ln w="12700">
              <a:solidFill>
                <a:srgbClr val="3B573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2931792"/>
              <a:ext cx="1368152" cy="810091"/>
            </a:xfrm>
            <a:prstGeom prst="rect">
              <a:avLst/>
            </a:prstGeom>
            <a:noFill/>
            <a:ln w="12700">
              <a:solidFill>
                <a:srgbClr val="3B573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6" name="Picture 8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57" r="16092"/>
            <a:stretch/>
          </p:blipFill>
          <p:spPr bwMode="auto">
            <a:xfrm>
              <a:off x="7452324" y="2931790"/>
              <a:ext cx="1368151" cy="854682"/>
            </a:xfrm>
            <a:prstGeom prst="rect">
              <a:avLst/>
            </a:prstGeom>
            <a:noFill/>
            <a:ln w="12700">
              <a:solidFill>
                <a:srgbClr val="3B573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cxnSp>
        <p:nvCxnSpPr>
          <p:cNvPr id="15" name="직선 화살표 연결선 14"/>
          <p:cNvCxnSpPr/>
          <p:nvPr/>
        </p:nvCxnSpPr>
        <p:spPr>
          <a:xfrm>
            <a:off x="2609291" y="1544644"/>
            <a:ext cx="0" cy="1603170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5063351" y="987574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483766" y="1322505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222089" y="1851670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78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2881610" y="2571750"/>
            <a:ext cx="6262389" cy="1584176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3676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446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‘Footer’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44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3"/>
          <a:stretch/>
        </p:blipFill>
        <p:spPr bwMode="auto">
          <a:xfrm>
            <a:off x="1090099" y="1354347"/>
            <a:ext cx="7776865" cy="813148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8" name="타원 47"/>
          <p:cNvSpPr/>
          <p:nvPr/>
        </p:nvSpPr>
        <p:spPr>
          <a:xfrm>
            <a:off x="1029526" y="1524016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630562" y="1532298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682287" y="1528613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732240" y="1524017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59832" y="2637368"/>
            <a:ext cx="5040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로고를 클릭할 시 </a:t>
            </a:r>
            <a:r>
              <a:rPr lang="en-US" altLang="ko-KR" sz="1100" b="1" dirty="0">
                <a:solidFill>
                  <a:schemeClr val="bg1"/>
                </a:solidFill>
              </a:rPr>
              <a:t>‘</a:t>
            </a:r>
            <a:r>
              <a:rPr lang="ko-KR" altLang="en-US" sz="1100" b="1" dirty="0">
                <a:solidFill>
                  <a:schemeClr val="bg1"/>
                </a:solidFill>
              </a:rPr>
              <a:t>메인 페이지</a:t>
            </a:r>
            <a:r>
              <a:rPr lang="en-US" altLang="ko-KR" sz="1100" b="1" dirty="0">
                <a:solidFill>
                  <a:schemeClr val="bg1"/>
                </a:solidFill>
              </a:rPr>
              <a:t>’</a:t>
            </a:r>
            <a:r>
              <a:rPr lang="ko-KR" altLang="en-US" sz="1100" b="1" dirty="0">
                <a:solidFill>
                  <a:schemeClr val="bg1"/>
                </a:solidFill>
              </a:rPr>
              <a:t> </a:t>
            </a:r>
            <a:r>
              <a:rPr lang="ko-KR" altLang="en-US" sz="1100" dirty="0">
                <a:solidFill>
                  <a:schemeClr val="bg1"/>
                </a:solidFill>
              </a:rPr>
              <a:t>이동합니다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이용약관을 클릭할 시 </a:t>
            </a:r>
            <a:r>
              <a:rPr lang="en-US" altLang="ko-KR" sz="1100" b="1" dirty="0">
                <a:solidFill>
                  <a:schemeClr val="bg1"/>
                </a:solidFill>
              </a:rPr>
              <a:t>‘</a:t>
            </a:r>
            <a:r>
              <a:rPr lang="ko-KR" altLang="en-US" sz="1100" b="1" dirty="0">
                <a:solidFill>
                  <a:schemeClr val="bg1"/>
                </a:solidFill>
              </a:rPr>
              <a:t>이용약관 페이지</a:t>
            </a:r>
            <a:r>
              <a:rPr lang="en-US" altLang="ko-KR" sz="1100" b="1" dirty="0">
                <a:solidFill>
                  <a:schemeClr val="bg1"/>
                </a:solidFill>
              </a:rPr>
              <a:t>’ </a:t>
            </a:r>
            <a:r>
              <a:rPr lang="ko-KR" altLang="en-US" sz="1100" dirty="0">
                <a:solidFill>
                  <a:schemeClr val="bg1"/>
                </a:solidFill>
              </a:rPr>
              <a:t>이동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개인정보취급방침 클릭할 시 </a:t>
            </a:r>
            <a:r>
              <a:rPr lang="en-US" altLang="ko-KR" sz="1100" b="1" dirty="0">
                <a:solidFill>
                  <a:schemeClr val="bg1"/>
                </a:solidFill>
              </a:rPr>
              <a:t>‘</a:t>
            </a:r>
            <a:r>
              <a:rPr lang="ko-KR" altLang="en-US" sz="1100" b="1" dirty="0">
                <a:solidFill>
                  <a:schemeClr val="bg1"/>
                </a:solidFill>
              </a:rPr>
              <a:t>개인정보취급방침</a:t>
            </a:r>
            <a:r>
              <a:rPr lang="en-US" altLang="ko-KR" sz="1100" b="1" dirty="0">
                <a:solidFill>
                  <a:schemeClr val="bg1"/>
                </a:solidFill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</a:rPr>
              <a:t>페이지</a:t>
            </a:r>
            <a:r>
              <a:rPr lang="en-US" altLang="ko-KR" sz="1100" b="1" dirty="0">
                <a:solidFill>
                  <a:schemeClr val="bg1"/>
                </a:solidFill>
              </a:rPr>
              <a:t>’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ko-KR" altLang="en-US" sz="1100" dirty="0">
                <a:solidFill>
                  <a:schemeClr val="bg1"/>
                </a:solidFill>
              </a:rPr>
              <a:t>이동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지점안내 클릭 할 시 </a:t>
            </a:r>
            <a:r>
              <a:rPr lang="en-US" altLang="ko-KR" sz="1100" b="1" dirty="0">
                <a:solidFill>
                  <a:schemeClr val="bg1"/>
                </a:solidFill>
              </a:rPr>
              <a:t>‘</a:t>
            </a:r>
            <a:r>
              <a:rPr lang="ko-KR" altLang="en-US" sz="1100" b="1" dirty="0">
                <a:solidFill>
                  <a:schemeClr val="bg1"/>
                </a:solidFill>
              </a:rPr>
              <a:t>지점안내 페이지</a:t>
            </a:r>
            <a:r>
              <a:rPr lang="en-US" altLang="ko-KR" sz="1100" b="1" dirty="0">
                <a:solidFill>
                  <a:schemeClr val="bg1"/>
                </a:solidFill>
              </a:rPr>
              <a:t>’ </a:t>
            </a:r>
            <a:r>
              <a:rPr lang="ko-KR" altLang="en-US" sz="1100" dirty="0">
                <a:solidFill>
                  <a:schemeClr val="bg1"/>
                </a:solidFill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2863037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4943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446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‘Footer – </a:t>
            </a:r>
            <a:r>
              <a:rPr lang="ko-KR" altLang="en-US" b="1" dirty="0">
                <a:solidFill>
                  <a:srgbClr val="3B5735"/>
                </a:solidFill>
              </a:rPr>
              <a:t>이용약관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59832" y="2571750"/>
            <a:ext cx="5040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로고를 클릭할 시 </a:t>
            </a:r>
            <a:r>
              <a:rPr lang="en-US" altLang="ko-KR" sz="1100" dirty="0">
                <a:solidFill>
                  <a:schemeClr val="bg1"/>
                </a:solidFill>
              </a:rPr>
              <a:t>‘</a:t>
            </a:r>
            <a:r>
              <a:rPr lang="ko-KR" altLang="en-US" sz="1100" dirty="0">
                <a:solidFill>
                  <a:schemeClr val="bg1"/>
                </a:solidFill>
              </a:rPr>
              <a:t>메인 페이지</a:t>
            </a:r>
            <a:r>
              <a:rPr lang="en-US" altLang="ko-KR" sz="1100" dirty="0">
                <a:solidFill>
                  <a:schemeClr val="bg1"/>
                </a:solidFill>
              </a:rPr>
              <a:t>’</a:t>
            </a:r>
            <a:r>
              <a:rPr lang="ko-KR" altLang="en-US" sz="1100" dirty="0">
                <a:solidFill>
                  <a:schemeClr val="bg1"/>
                </a:solidFill>
              </a:rPr>
              <a:t> 이동합니다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이용약관을 클릭할 시 </a:t>
            </a:r>
            <a:r>
              <a:rPr lang="en-US" altLang="ko-KR" sz="1100" dirty="0">
                <a:solidFill>
                  <a:schemeClr val="bg1"/>
                </a:solidFill>
              </a:rPr>
              <a:t>‘</a:t>
            </a:r>
            <a:r>
              <a:rPr lang="ko-KR" altLang="en-US" sz="1100" dirty="0">
                <a:solidFill>
                  <a:schemeClr val="bg1"/>
                </a:solidFill>
              </a:rPr>
              <a:t>이용약관 페이지</a:t>
            </a:r>
            <a:r>
              <a:rPr lang="en-US" altLang="ko-KR" sz="1100" dirty="0">
                <a:solidFill>
                  <a:schemeClr val="bg1"/>
                </a:solidFill>
              </a:rPr>
              <a:t>’ </a:t>
            </a:r>
            <a:r>
              <a:rPr lang="ko-KR" altLang="en-US" sz="1100" dirty="0">
                <a:solidFill>
                  <a:schemeClr val="bg1"/>
                </a:solidFill>
              </a:rPr>
              <a:t>이동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개인정보취급방침 클릭할 시 </a:t>
            </a:r>
            <a:r>
              <a:rPr lang="en-US" altLang="ko-KR" sz="1100" dirty="0">
                <a:solidFill>
                  <a:schemeClr val="bg1"/>
                </a:solidFill>
              </a:rPr>
              <a:t>‘</a:t>
            </a:r>
            <a:r>
              <a:rPr lang="ko-KR" altLang="en-US" sz="1100" dirty="0">
                <a:solidFill>
                  <a:schemeClr val="bg1"/>
                </a:solidFill>
              </a:rPr>
              <a:t>개인정보취급방침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ko-KR" altLang="en-US" sz="1100" dirty="0">
                <a:solidFill>
                  <a:schemeClr val="bg1"/>
                </a:solidFill>
              </a:rPr>
              <a:t>페이지</a:t>
            </a:r>
            <a:r>
              <a:rPr lang="en-US" altLang="ko-KR" sz="1100" dirty="0">
                <a:solidFill>
                  <a:schemeClr val="bg1"/>
                </a:solidFill>
              </a:rPr>
              <a:t>’ </a:t>
            </a:r>
            <a:r>
              <a:rPr lang="ko-KR" altLang="en-US" sz="1100" dirty="0">
                <a:solidFill>
                  <a:schemeClr val="bg1"/>
                </a:solidFill>
              </a:rPr>
              <a:t>이동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지점안내 클릭 할 시 </a:t>
            </a:r>
            <a:r>
              <a:rPr lang="en-US" altLang="ko-KR" sz="1100" dirty="0">
                <a:solidFill>
                  <a:schemeClr val="bg1"/>
                </a:solidFill>
              </a:rPr>
              <a:t>‘</a:t>
            </a:r>
            <a:r>
              <a:rPr lang="ko-KR" altLang="en-US" sz="1100" dirty="0">
                <a:solidFill>
                  <a:schemeClr val="bg1"/>
                </a:solidFill>
              </a:rPr>
              <a:t>지점안내 페이지</a:t>
            </a:r>
            <a:r>
              <a:rPr lang="en-US" altLang="ko-KR" sz="1100" dirty="0">
                <a:solidFill>
                  <a:schemeClr val="bg1"/>
                </a:solidFill>
              </a:rPr>
              <a:t>’ </a:t>
            </a:r>
            <a:r>
              <a:rPr lang="ko-KR" altLang="en-US" sz="1100" dirty="0">
                <a:solidFill>
                  <a:schemeClr val="bg1"/>
                </a:solidFill>
              </a:rPr>
              <a:t>이동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7" t="10565" r="2567" b="8770"/>
          <a:stretch/>
        </p:blipFill>
        <p:spPr bwMode="auto">
          <a:xfrm>
            <a:off x="1124838" y="1141858"/>
            <a:ext cx="7047561" cy="3590131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058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125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446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‘Footer – </a:t>
            </a:r>
            <a:r>
              <a:rPr lang="ko-KR" altLang="en-US" b="1" dirty="0">
                <a:solidFill>
                  <a:srgbClr val="3B5735"/>
                </a:solidFill>
              </a:rPr>
              <a:t>개인정보취급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59832" y="2571750"/>
            <a:ext cx="5040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로고를 클릭할 시 </a:t>
            </a:r>
            <a:r>
              <a:rPr lang="en-US" altLang="ko-KR" sz="1100" dirty="0">
                <a:solidFill>
                  <a:schemeClr val="bg1"/>
                </a:solidFill>
              </a:rPr>
              <a:t>‘</a:t>
            </a:r>
            <a:r>
              <a:rPr lang="ko-KR" altLang="en-US" sz="1100" dirty="0">
                <a:solidFill>
                  <a:schemeClr val="bg1"/>
                </a:solidFill>
              </a:rPr>
              <a:t>메인 페이지</a:t>
            </a:r>
            <a:r>
              <a:rPr lang="en-US" altLang="ko-KR" sz="1100" dirty="0">
                <a:solidFill>
                  <a:schemeClr val="bg1"/>
                </a:solidFill>
              </a:rPr>
              <a:t>’</a:t>
            </a:r>
            <a:r>
              <a:rPr lang="ko-KR" altLang="en-US" sz="1100" dirty="0">
                <a:solidFill>
                  <a:schemeClr val="bg1"/>
                </a:solidFill>
              </a:rPr>
              <a:t> 이동합니다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이용약관을 클릭할 시 </a:t>
            </a:r>
            <a:r>
              <a:rPr lang="en-US" altLang="ko-KR" sz="1100" dirty="0">
                <a:solidFill>
                  <a:schemeClr val="bg1"/>
                </a:solidFill>
              </a:rPr>
              <a:t>‘</a:t>
            </a:r>
            <a:r>
              <a:rPr lang="ko-KR" altLang="en-US" sz="1100" dirty="0">
                <a:solidFill>
                  <a:schemeClr val="bg1"/>
                </a:solidFill>
              </a:rPr>
              <a:t>이용약관 페이지</a:t>
            </a:r>
            <a:r>
              <a:rPr lang="en-US" altLang="ko-KR" sz="1100" dirty="0">
                <a:solidFill>
                  <a:schemeClr val="bg1"/>
                </a:solidFill>
              </a:rPr>
              <a:t>’ </a:t>
            </a:r>
            <a:r>
              <a:rPr lang="ko-KR" altLang="en-US" sz="1100" dirty="0">
                <a:solidFill>
                  <a:schemeClr val="bg1"/>
                </a:solidFill>
              </a:rPr>
              <a:t>이동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개인정보취급방침 클릭할 시 </a:t>
            </a:r>
            <a:r>
              <a:rPr lang="en-US" altLang="ko-KR" sz="1100" dirty="0">
                <a:solidFill>
                  <a:schemeClr val="bg1"/>
                </a:solidFill>
              </a:rPr>
              <a:t>‘</a:t>
            </a:r>
            <a:r>
              <a:rPr lang="ko-KR" altLang="en-US" sz="1100" dirty="0">
                <a:solidFill>
                  <a:schemeClr val="bg1"/>
                </a:solidFill>
              </a:rPr>
              <a:t>개인정보취급방침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ko-KR" altLang="en-US" sz="1100" dirty="0">
                <a:solidFill>
                  <a:schemeClr val="bg1"/>
                </a:solidFill>
              </a:rPr>
              <a:t>페이지</a:t>
            </a:r>
            <a:r>
              <a:rPr lang="en-US" altLang="ko-KR" sz="1100" dirty="0">
                <a:solidFill>
                  <a:schemeClr val="bg1"/>
                </a:solidFill>
              </a:rPr>
              <a:t>’ </a:t>
            </a:r>
            <a:r>
              <a:rPr lang="ko-KR" altLang="en-US" sz="1100" dirty="0">
                <a:solidFill>
                  <a:schemeClr val="bg1"/>
                </a:solidFill>
              </a:rPr>
              <a:t>이동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지점안내 클릭 할 시 </a:t>
            </a:r>
            <a:r>
              <a:rPr lang="en-US" altLang="ko-KR" sz="1100" dirty="0">
                <a:solidFill>
                  <a:schemeClr val="bg1"/>
                </a:solidFill>
              </a:rPr>
              <a:t>‘</a:t>
            </a:r>
            <a:r>
              <a:rPr lang="ko-KR" altLang="en-US" sz="1100" dirty="0">
                <a:solidFill>
                  <a:schemeClr val="bg1"/>
                </a:solidFill>
              </a:rPr>
              <a:t>지점안내 페이지</a:t>
            </a:r>
            <a:r>
              <a:rPr lang="en-US" altLang="ko-KR" sz="1100" dirty="0">
                <a:solidFill>
                  <a:schemeClr val="bg1"/>
                </a:solidFill>
              </a:rPr>
              <a:t>’ </a:t>
            </a:r>
            <a:r>
              <a:rPr lang="ko-KR" altLang="en-US" sz="1100" dirty="0">
                <a:solidFill>
                  <a:schemeClr val="bg1"/>
                </a:solidFill>
              </a:rPr>
              <a:t>이동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54" y="1143152"/>
            <a:ext cx="7028546" cy="3588837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327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2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491630"/>
            <a:ext cx="9144000" cy="216024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518065" y="2211710"/>
            <a:ext cx="4137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대여 상품 페이지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13905" y="305606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담</a:t>
            </a:r>
            <a:r>
              <a:rPr lang="ko-KR" altLang="en-US" sz="1400" b="1" dirty="0">
                <a:solidFill>
                  <a:schemeClr val="bg1"/>
                </a:solidFill>
              </a:rPr>
              <a:t>당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 팀장 최진우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575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1073011"/>
            <a:ext cx="4896545" cy="3822050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125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446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대여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대여 상품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48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15922" y="1471258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123728" y="1563637"/>
            <a:ext cx="1296144" cy="20442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998203" y="1345733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65" y="682072"/>
            <a:ext cx="2750485" cy="329948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17" idx="3"/>
            <a:endCxn id="1027" idx="1"/>
          </p:cNvCxnSpPr>
          <p:nvPr/>
        </p:nvCxnSpPr>
        <p:spPr>
          <a:xfrm flipV="1">
            <a:off x="3419872" y="847046"/>
            <a:ext cx="2771493" cy="818803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28184" y="1915605"/>
            <a:ext cx="279575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원하는 상품명으로 상품 검색이 가능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왼쪽 메뉴를 클릭 시 원하는 페이지로 이동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100" dirty="0"/>
              <a:t>페이지 처리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상품의 </a:t>
            </a:r>
            <a:r>
              <a:rPr lang="ko-KR" altLang="en-US" sz="1100" dirty="0"/>
              <a:t>이미지를 클릭할 시            </a:t>
            </a:r>
            <a:r>
              <a:rPr lang="en-US" altLang="ko-KR" sz="1100" b="1" dirty="0"/>
              <a:t>‘</a:t>
            </a:r>
            <a:r>
              <a:rPr lang="ko-KR" altLang="en-US" sz="1100" b="1" dirty="0"/>
              <a:t>상품 상세보기 페이지</a:t>
            </a:r>
            <a:r>
              <a:rPr lang="en-US" altLang="ko-KR" sz="1100" b="1" dirty="0"/>
              <a:t>’</a:t>
            </a:r>
            <a:r>
              <a:rPr lang="ko-KR" altLang="en-US" sz="1100" b="1" dirty="0"/>
              <a:t> </a:t>
            </a:r>
            <a:r>
              <a:rPr lang="ko-KR" altLang="en-US" sz="1100" dirty="0" smtClean="0"/>
              <a:t>이동</a:t>
            </a:r>
            <a:endParaRPr lang="en-US" altLang="ko-KR" sz="1100" dirty="0"/>
          </a:p>
        </p:txBody>
      </p:sp>
      <p:sp>
        <p:nvSpPr>
          <p:cNvPr id="18" name="직사각형 17"/>
          <p:cNvSpPr/>
          <p:nvPr/>
        </p:nvSpPr>
        <p:spPr>
          <a:xfrm>
            <a:off x="3851920" y="4383551"/>
            <a:ext cx="358862" cy="20442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129746" y="1812819"/>
            <a:ext cx="3810406" cy="2524106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5940152" y="1345733"/>
            <a:ext cx="288032" cy="467086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39166" y="1215174"/>
            <a:ext cx="2221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상품 </a:t>
            </a:r>
            <a:r>
              <a:rPr lang="ko-KR" altLang="en-US" sz="1200" dirty="0" err="1" smtClean="0"/>
              <a:t>썸네일</a:t>
            </a:r>
            <a:r>
              <a:rPr lang="ko-KR" altLang="en-US" sz="1200" dirty="0" smtClean="0"/>
              <a:t> 이미지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상품명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상품가격 조회 </a:t>
            </a:r>
            <a:endParaRPr lang="en-US" altLang="ko-KR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2123727" y="1819117"/>
            <a:ext cx="1296144" cy="824641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726395" y="4360237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004221" y="2518233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093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대여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대여 상품 상세보기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49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47046"/>
            <a:ext cx="5616624" cy="3960440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139952" y="1131590"/>
            <a:ext cx="2122451" cy="93610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07704" y="1131590"/>
            <a:ext cx="2232248" cy="151216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907704" y="2644958"/>
            <a:ext cx="2232248" cy="1943016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142706" y="2075494"/>
            <a:ext cx="2232248" cy="1540296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821884" y="1006065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017181" y="967182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821883" y="2518233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014427" y="1949968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84753" y="1103453"/>
            <a:ext cx="2795759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대여 리스트의 선택한 상품 이미지 클릭 시 보여지는 해당 </a:t>
            </a:r>
            <a:r>
              <a:rPr lang="ko-KR" altLang="en-US" sz="1100" b="1" dirty="0"/>
              <a:t>상품의 이미지 영역</a:t>
            </a:r>
            <a:endParaRPr lang="en-US" altLang="ko-KR" sz="11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100" dirty="0"/>
              <a:t>OAB </a:t>
            </a:r>
            <a:r>
              <a:rPr lang="ko-KR" altLang="en-US" sz="1100" dirty="0"/>
              <a:t>텐트의 일정을 보여주는 </a:t>
            </a:r>
            <a:r>
              <a:rPr lang="ko-KR" altLang="en-US" sz="1100" b="1" dirty="0"/>
              <a:t>달력</a:t>
            </a:r>
            <a:endParaRPr lang="en-US" altLang="ko-KR" sz="11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대여를 하기 위해서는 필수적으로 입력해야 하는 </a:t>
            </a:r>
            <a:r>
              <a:rPr lang="ko-KR" altLang="en-US" sz="1100" b="1" dirty="0"/>
              <a:t>예약 정보 </a:t>
            </a:r>
            <a:endParaRPr lang="en-US" altLang="ko-KR" sz="11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이용 안내와 </a:t>
            </a:r>
            <a:r>
              <a:rPr lang="ko-KR" altLang="en-US" sz="1100" b="1" dirty="0" smtClean="0"/>
              <a:t>주의사항</a:t>
            </a:r>
            <a:endParaRPr lang="en-US" altLang="ko-KR" sz="1100" b="1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 smtClean="0"/>
              <a:t>예약신청 버튼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4142706" y="3616466"/>
            <a:ext cx="2232248" cy="25142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040719" y="3579862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047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>
                <a:solidFill>
                  <a:srgbClr val="3B5735"/>
                </a:solidFill>
              </a:rPr>
              <a:t>5</a:t>
            </a:fld>
            <a:endParaRPr lang="ko-KR" altLang="en-US" dirty="0">
              <a:solidFill>
                <a:srgbClr val="3B5735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128" y1="16412" x2="19128" y2="16412"/>
                        <a14:foregroundMark x1="53020" y1="19084" x2="53020" y2="19084"/>
                        <a14:foregroundMark x1="29195" y1="41985" x2="29195" y2="41985"/>
                        <a14:foregroundMark x1="21812" y1="43511" x2="21812" y2="43511"/>
                        <a14:foregroundMark x1="23490" y1="59542" x2="23490" y2="59542"/>
                        <a14:foregroundMark x1="65772" y1="61832" x2="65772" y2="61832"/>
                        <a14:foregroundMark x1="61409" y1="71756" x2="61409" y2="71756"/>
                        <a14:foregroundMark x1="46980" y1="81679" x2="46980" y2="81679"/>
                        <a14:foregroundMark x1="54027" y1="84351" x2="54027" y2="84351"/>
                        <a14:foregroundMark x1="61745" y1="84733" x2="61745" y2="84733"/>
                        <a14:foregroundMark x1="70470" y1="84351" x2="70470" y2="84351"/>
                        <a14:foregroundMark x1="74832" y1="83206" x2="74832" y2="83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580" y="796882"/>
            <a:ext cx="1044423" cy="67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1563638"/>
            <a:ext cx="79208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/>
            </a:pPr>
            <a:r>
              <a:rPr lang="ko-KR" altLang="en-US" b="1" dirty="0"/>
              <a:t>회원가입</a:t>
            </a:r>
            <a:endParaRPr lang="en-US" altLang="ko-KR" sz="24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약관 동의 필수</a:t>
            </a:r>
            <a:r>
              <a:rPr lang="en-US" altLang="ko-KR" sz="1200" dirty="0"/>
              <a:t>(</a:t>
            </a:r>
            <a:r>
              <a:rPr lang="ko-KR" altLang="en-US" sz="1200" dirty="0"/>
              <a:t>이용약관</a:t>
            </a:r>
            <a:r>
              <a:rPr lang="en-US" altLang="ko-KR" sz="1200" dirty="0"/>
              <a:t>, </a:t>
            </a:r>
            <a:r>
              <a:rPr lang="ko-KR" altLang="en-US" sz="1200" dirty="0"/>
              <a:t>개인정보수집</a:t>
            </a:r>
            <a:r>
              <a:rPr lang="en-US" altLang="ko-KR" sz="1200" dirty="0"/>
              <a:t>) </a:t>
            </a:r>
            <a:r>
              <a:rPr lang="ko-KR" altLang="en-US" sz="1200" dirty="0"/>
              <a:t>체크 후에 가입이 가능하다</a:t>
            </a:r>
            <a:r>
              <a:rPr lang="en-US" altLang="ko-KR" sz="1200" dirty="0"/>
              <a:t>.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아이디 </a:t>
            </a:r>
            <a:r>
              <a:rPr lang="en-US" altLang="ko-KR" sz="1200" dirty="0"/>
              <a:t>: </a:t>
            </a:r>
            <a:r>
              <a:rPr lang="ko-KR" altLang="en-US" sz="1200" dirty="0"/>
              <a:t>영문</a:t>
            </a:r>
            <a:r>
              <a:rPr lang="en-US" altLang="ko-KR" sz="1200" dirty="0"/>
              <a:t>/</a:t>
            </a:r>
            <a:r>
              <a:rPr lang="ko-KR" altLang="en-US" sz="1200" dirty="0"/>
              <a:t>숫자 포함 </a:t>
            </a:r>
            <a:r>
              <a:rPr lang="en-US" altLang="ko-KR" sz="1200" dirty="0"/>
              <a:t>8~20</a:t>
            </a:r>
            <a:r>
              <a:rPr lang="ko-KR" altLang="en-US" sz="1200" dirty="0"/>
              <a:t>자</a:t>
            </a:r>
            <a:r>
              <a:rPr lang="en-US" altLang="ko-KR" sz="1200" dirty="0"/>
              <a:t>, </a:t>
            </a:r>
            <a:r>
              <a:rPr lang="ko-KR" altLang="en-US" sz="1200" dirty="0"/>
              <a:t>중복확인 필수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비밀번호 </a:t>
            </a:r>
            <a:r>
              <a:rPr lang="en-US" altLang="ko-KR" sz="1200" dirty="0"/>
              <a:t>: </a:t>
            </a:r>
            <a:r>
              <a:rPr lang="ko-KR" altLang="en-US" sz="1200" dirty="0"/>
              <a:t>영문</a:t>
            </a:r>
            <a:r>
              <a:rPr lang="en-US" altLang="ko-KR" sz="1200" dirty="0"/>
              <a:t>, </a:t>
            </a:r>
            <a:r>
              <a:rPr lang="ko-KR" altLang="en-US" sz="1200" dirty="0"/>
              <a:t>숫자 포함 </a:t>
            </a:r>
            <a:r>
              <a:rPr lang="en-US" altLang="ko-KR" sz="1200" dirty="0"/>
              <a:t>8~20</a:t>
            </a:r>
            <a:r>
              <a:rPr lang="ko-KR" altLang="en-US" sz="1200" dirty="0"/>
              <a:t>자</a:t>
            </a:r>
            <a:r>
              <a:rPr lang="en-US" altLang="ko-KR" sz="1200" dirty="0"/>
              <a:t>, 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</a:rPr>
              <a:t>비밀번호 암호화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BCrypt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endParaRPr lang="ko-KR" altLang="en-US" sz="1600" b="1" dirty="0">
              <a:solidFill>
                <a:srgbClr val="FF0000"/>
              </a:solidFill>
            </a:endParaRP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비밀번호 재입력 </a:t>
            </a:r>
            <a:r>
              <a:rPr lang="en-US" altLang="ko-KR" sz="1200" dirty="0"/>
              <a:t>: </a:t>
            </a:r>
            <a:r>
              <a:rPr lang="ko-KR" altLang="en-US" sz="1200" dirty="0"/>
              <a:t>비밀번호와 일치해야 함</a:t>
            </a:r>
            <a:r>
              <a:rPr lang="en-US" altLang="ko-KR" sz="1200" dirty="0"/>
              <a:t>.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이름 </a:t>
            </a:r>
            <a:r>
              <a:rPr lang="en-US" altLang="ko-KR" sz="1200" dirty="0"/>
              <a:t>: </a:t>
            </a:r>
            <a:r>
              <a:rPr lang="ko-KR" altLang="en-US" sz="1200" dirty="0"/>
              <a:t>한글</a:t>
            </a:r>
            <a:r>
              <a:rPr lang="en-US" altLang="ko-KR" sz="1200" dirty="0"/>
              <a:t>/</a:t>
            </a:r>
            <a:r>
              <a:rPr lang="ko-KR" altLang="en-US" sz="1200" dirty="0"/>
              <a:t>영문 </a:t>
            </a:r>
            <a:r>
              <a:rPr lang="en-US" altLang="ko-KR" sz="1200" dirty="0"/>
              <a:t>2~10</a:t>
            </a:r>
            <a:r>
              <a:rPr lang="ko-KR" altLang="en-US" sz="1200" dirty="0"/>
              <a:t>자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생년월일 </a:t>
            </a:r>
            <a:r>
              <a:rPr lang="en-US" altLang="ko-KR" sz="1200" dirty="0"/>
              <a:t>: </a:t>
            </a:r>
            <a:r>
              <a:rPr lang="ko-KR" altLang="en-US" sz="1200" dirty="0"/>
              <a:t>년</a:t>
            </a:r>
            <a:r>
              <a:rPr lang="en-US" altLang="ko-KR" sz="1200" dirty="0"/>
              <a:t>, </a:t>
            </a:r>
            <a:r>
              <a:rPr lang="ko-KR" altLang="en-US" sz="1200" dirty="0"/>
              <a:t>월</a:t>
            </a:r>
            <a:r>
              <a:rPr lang="en-US" altLang="ko-KR" sz="1200" dirty="0"/>
              <a:t>, </a:t>
            </a:r>
            <a:r>
              <a:rPr lang="ko-KR" altLang="en-US" sz="1200" dirty="0"/>
              <a:t>일 순으로 </a:t>
            </a:r>
            <a:r>
              <a:rPr lang="en-US" altLang="ko-KR" sz="1200" dirty="0"/>
              <a:t>6</a:t>
            </a:r>
            <a:r>
              <a:rPr lang="ko-KR" altLang="en-US" sz="1200" dirty="0" smtClean="0"/>
              <a:t>개의 </a:t>
            </a:r>
            <a:r>
              <a:rPr lang="ko-KR" altLang="en-US" sz="1200" dirty="0"/>
              <a:t>숫자로 입력 예</a:t>
            </a:r>
            <a:r>
              <a:rPr lang="en-US" altLang="ko-KR" sz="1200" dirty="0" smtClean="0"/>
              <a:t>(910218</a:t>
            </a:r>
            <a:r>
              <a:rPr lang="en-US" altLang="ko-KR" sz="1200" dirty="0"/>
              <a:t>)</a:t>
            </a:r>
            <a:endParaRPr lang="en-US" altLang="ko-KR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성별 </a:t>
            </a:r>
            <a:r>
              <a:rPr lang="en-US" altLang="ko-KR" sz="1200" dirty="0"/>
              <a:t>: </a:t>
            </a:r>
            <a:r>
              <a:rPr lang="ko-KR" altLang="en-US" sz="1200" dirty="0"/>
              <a:t>남자</a:t>
            </a:r>
            <a:r>
              <a:rPr lang="en-US" altLang="ko-KR" sz="1200" dirty="0"/>
              <a:t>, </a:t>
            </a:r>
            <a:r>
              <a:rPr lang="ko-KR" altLang="en-US" sz="1200" dirty="0"/>
              <a:t>여자</a:t>
            </a:r>
            <a:r>
              <a:rPr lang="en-US" altLang="ko-KR" sz="1200" dirty="0"/>
              <a:t>, </a:t>
            </a:r>
            <a:r>
              <a:rPr lang="ko-KR" altLang="en-US" sz="1200" dirty="0"/>
              <a:t>선택 </a:t>
            </a:r>
            <a:r>
              <a:rPr lang="ko-KR" altLang="en-US" sz="1200" dirty="0" err="1"/>
              <a:t>안함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휴대폰 </a:t>
            </a:r>
            <a:r>
              <a:rPr lang="en-US" altLang="ko-KR" sz="1200" dirty="0"/>
              <a:t>: ( - ) </a:t>
            </a:r>
            <a:r>
              <a:rPr lang="ko-KR" altLang="en-US" sz="1200" dirty="0"/>
              <a:t>제외 숫자로만 </a:t>
            </a:r>
            <a:r>
              <a:rPr lang="en-US" altLang="ko-KR" sz="1200" dirty="0"/>
              <a:t>11</a:t>
            </a:r>
            <a:r>
              <a:rPr lang="ko-KR" altLang="en-US" sz="1200" dirty="0"/>
              <a:t>자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이메일</a:t>
            </a:r>
            <a:r>
              <a:rPr lang="ko-KR" altLang="en-US" sz="1200" dirty="0"/>
              <a:t> </a:t>
            </a:r>
            <a:r>
              <a:rPr lang="en-US" altLang="ko-KR" sz="1200" dirty="0"/>
              <a:t>: (@) </a:t>
            </a:r>
            <a:r>
              <a:rPr lang="ko-KR" altLang="en-US" sz="1200" dirty="0"/>
              <a:t>포함 영문</a:t>
            </a:r>
            <a:r>
              <a:rPr lang="en-US" altLang="ko-KR" sz="1200" dirty="0"/>
              <a:t>/</a:t>
            </a:r>
            <a:r>
              <a:rPr lang="ko-KR" altLang="en-US" sz="1200" dirty="0"/>
              <a:t>숫자 </a:t>
            </a:r>
            <a:r>
              <a:rPr lang="en-US" altLang="ko-KR" sz="1200" dirty="0"/>
              <a:t>10~50</a:t>
            </a:r>
            <a:r>
              <a:rPr lang="ko-KR" altLang="en-US" sz="1200" dirty="0"/>
              <a:t>자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이메일</a:t>
            </a:r>
            <a:r>
              <a:rPr lang="ko-KR" altLang="en-US" sz="1200" dirty="0"/>
              <a:t> 검증 정규식 필요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모든 항목 필수입력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257276" y="875496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>
                <a:solidFill>
                  <a:schemeClr val="bg1"/>
                </a:solidFill>
              </a:rPr>
              <a:t>: ‘</a:t>
            </a:r>
            <a:r>
              <a:rPr lang="ko-KR" altLang="en-US" sz="2000" b="1" dirty="0">
                <a:solidFill>
                  <a:schemeClr val="bg1"/>
                </a:solidFill>
              </a:rPr>
              <a:t>사용자 요구사항</a:t>
            </a:r>
            <a:r>
              <a:rPr lang="en-US" altLang="ko-KR" sz="2000" b="1" dirty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05" y="847046"/>
            <a:ext cx="5365003" cy="3842158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대여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대여 상품 상세보기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50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97520" y="1438114"/>
            <a:ext cx="2122451" cy="3116716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996" y="1312589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" b="5420"/>
          <a:stretch/>
        </p:blipFill>
        <p:spPr bwMode="auto">
          <a:xfrm>
            <a:off x="4572000" y="900841"/>
            <a:ext cx="3168352" cy="186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구부러진 연결선 2"/>
          <p:cNvCxnSpPr>
            <a:stCxn id="18" idx="3"/>
            <a:endCxn id="11" idx="2"/>
          </p:cNvCxnSpPr>
          <p:nvPr/>
        </p:nvCxnSpPr>
        <p:spPr>
          <a:xfrm flipV="1">
            <a:off x="4319971" y="2768125"/>
            <a:ext cx="1836205" cy="228347"/>
          </a:xfrm>
          <a:prstGeom prst="curvedConnector2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88224" y="2882298"/>
            <a:ext cx="23042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1" dirty="0"/>
              <a:t>해당 상품의 이미지를 클릭 </a:t>
            </a:r>
            <a:r>
              <a:rPr lang="ko-KR" altLang="en-US" sz="1100" b="1" dirty="0" smtClean="0"/>
              <a:t>시 </a:t>
            </a:r>
            <a:endParaRPr lang="en-US" altLang="ko-KR" sz="1100" b="1" dirty="0"/>
          </a:p>
          <a:p>
            <a:pPr algn="just">
              <a:lnSpc>
                <a:spcPct val="150000"/>
              </a:lnSpc>
            </a:pPr>
            <a:r>
              <a:rPr lang="ko-KR" altLang="en-US" sz="1100" b="1" dirty="0" smtClean="0"/>
              <a:t>해당 이미지 원본 사이즈를 제공 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49635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668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대여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대여 상품 상세보기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51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" name="구부러진 연결선 2"/>
          <p:cNvCxnSpPr>
            <a:stCxn id="18" idx="3"/>
          </p:cNvCxnSpPr>
          <p:nvPr/>
        </p:nvCxnSpPr>
        <p:spPr>
          <a:xfrm flipV="1">
            <a:off x="4233575" y="2571750"/>
            <a:ext cx="842481" cy="1554422"/>
          </a:xfrm>
          <a:prstGeom prst="curvedConnector2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48064" y="2643758"/>
            <a:ext cx="38884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1" dirty="0"/>
              <a:t>선택한 상품 항목에 대한 금액과 추가 상품에 대한 금액이 자동적으로 합산 되어 사용자에게 출력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7" t="6806" r="38417" b="43327"/>
          <a:stretch/>
        </p:blipFill>
        <p:spPr bwMode="auto">
          <a:xfrm>
            <a:off x="1147213" y="902895"/>
            <a:ext cx="3086362" cy="3613071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147213" y="3736378"/>
            <a:ext cx="3086362" cy="77958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72223"/>
            <a:ext cx="4536503" cy="1099527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664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393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대여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대여 상품 상세보기</a:t>
            </a:r>
            <a:r>
              <a:rPr lang="en-US" altLang="ko-KR" b="1" dirty="0">
                <a:solidFill>
                  <a:srgbClr val="3B5735"/>
                </a:solidFill>
              </a:rPr>
              <a:t>, </a:t>
            </a:r>
            <a:r>
              <a:rPr lang="ko-KR" altLang="en-US" b="1" dirty="0">
                <a:solidFill>
                  <a:srgbClr val="3B5735"/>
                </a:solidFill>
              </a:rPr>
              <a:t>금액 합산 소스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4309814"/>
            <a:ext cx="6048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선택한 상품 영역에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상품명</a:t>
            </a:r>
            <a:r>
              <a:rPr lang="en-US" altLang="ko-KR" sz="1400" b="1" dirty="0"/>
              <a:t>,-</a:t>
            </a:r>
            <a:r>
              <a:rPr lang="ko-KR" altLang="en-US" sz="1400" b="1" dirty="0"/>
              <a:t>버튼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수량</a:t>
            </a:r>
            <a:r>
              <a:rPr lang="en-US" altLang="ko-KR" sz="1400" b="1" dirty="0"/>
              <a:t>,+</a:t>
            </a:r>
            <a:r>
              <a:rPr lang="ko-KR" altLang="en-US" sz="1400" b="1" dirty="0"/>
              <a:t>버튼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총액</a:t>
            </a:r>
            <a:r>
              <a:rPr lang="en-US" altLang="ko-KR" sz="1400" b="1" dirty="0"/>
              <a:t>,x</a:t>
            </a:r>
            <a:r>
              <a:rPr lang="ko-KR" altLang="en-US" sz="1400" b="1" dirty="0"/>
              <a:t>버튼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추가하는 코드</a:t>
            </a:r>
          </a:p>
        </p:txBody>
      </p:sp>
      <p:pic>
        <p:nvPicPr>
          <p:cNvPr id="1027" name="Picture 3" descr="C:\Users\alfo4\Documents\team\로직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96" y="847046"/>
            <a:ext cx="6693405" cy="317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>
            <a:endCxn id="12" idx="0"/>
          </p:cNvCxnSpPr>
          <p:nvPr/>
        </p:nvCxnSpPr>
        <p:spPr>
          <a:xfrm>
            <a:off x="4139952" y="3332584"/>
            <a:ext cx="0" cy="9772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8182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47046"/>
            <a:ext cx="4752528" cy="372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393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대여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대여 상품 상세보기</a:t>
            </a:r>
            <a:r>
              <a:rPr lang="en-US" altLang="ko-KR" b="1" dirty="0">
                <a:solidFill>
                  <a:srgbClr val="3B5735"/>
                </a:solidFill>
              </a:rPr>
              <a:t>, </a:t>
            </a:r>
            <a:r>
              <a:rPr lang="ko-KR" altLang="en-US" b="1" dirty="0">
                <a:solidFill>
                  <a:srgbClr val="3B5735"/>
                </a:solidFill>
              </a:rPr>
              <a:t>금액 합산 소스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53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17302" y="1059582"/>
            <a:ext cx="319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선택 상품 영역 총액 계산 입력 코드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788024" y="1230020"/>
            <a:ext cx="115212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788024" y="2566356"/>
            <a:ext cx="120289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4784208" y="4011910"/>
            <a:ext cx="120671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84715" y="2304746"/>
            <a:ext cx="2735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+ </a:t>
            </a:r>
            <a:r>
              <a:rPr lang="ko-KR" altLang="en-US" sz="1400" b="1" dirty="0"/>
              <a:t>버튼 클릭 시 수량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값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 증가 및 총액 다시 계산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1977" y="3701931"/>
            <a:ext cx="2735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</a:t>
            </a:r>
            <a:r>
              <a:rPr lang="ko-KR" altLang="en-US" sz="1400" b="1" dirty="0"/>
              <a:t>버튼 클릭 시 수량 값</a:t>
            </a:r>
            <a:r>
              <a:rPr lang="en-US" altLang="ko-KR" sz="1400" b="1" dirty="0"/>
              <a:t> 1</a:t>
            </a:r>
            <a:r>
              <a:rPr lang="ko-KR" altLang="en-US" sz="1400" b="1" dirty="0"/>
              <a:t> 감소 및 총액 다시 계산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010408" y="847046"/>
            <a:ext cx="3777616" cy="7165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10408" y="1588154"/>
            <a:ext cx="3777616" cy="14876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06592" y="3068338"/>
            <a:ext cx="3777616" cy="14876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31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54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139160"/>
            <a:ext cx="5668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371440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대여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대여 상품 상세보기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3"/>
          <a:stretch/>
        </p:blipFill>
        <p:spPr bwMode="auto">
          <a:xfrm>
            <a:off x="1187624" y="1000827"/>
            <a:ext cx="5184576" cy="3141843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99366" y="4170540"/>
            <a:ext cx="71450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1" dirty="0" err="1"/>
              <a:t>구글</a:t>
            </a:r>
            <a:r>
              <a:rPr lang="ko-KR" altLang="en-US" sz="1100" b="1" dirty="0"/>
              <a:t> 아이디와 연동 되어 있는 </a:t>
            </a:r>
            <a:r>
              <a:rPr lang="ko-KR" altLang="en-US" sz="1100" b="1" dirty="0" err="1"/>
              <a:t>구글</a:t>
            </a:r>
            <a:r>
              <a:rPr lang="ko-KR" altLang="en-US" sz="1100" b="1" dirty="0"/>
              <a:t> 다이어리로 영업일정을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달력으로 사용자에게 보여줍니다</a:t>
            </a:r>
            <a:endParaRPr lang="en-US" altLang="ko-KR" sz="1100" b="1" dirty="0"/>
          </a:p>
          <a:p>
            <a:pPr algn="just">
              <a:lnSpc>
                <a:spcPct val="150000"/>
              </a:lnSpc>
            </a:pPr>
            <a:r>
              <a:rPr lang="ko-KR" altLang="en-US" sz="1100" b="1" dirty="0"/>
              <a:t>지점별 휴일을 확인 할 수 있습니다</a:t>
            </a:r>
            <a:r>
              <a:rPr lang="en-US" altLang="ko-KR" sz="1100" b="1" dirty="0"/>
              <a:t>.</a:t>
            </a:r>
            <a:endParaRPr lang="ko-KR" altLang="en-US" sz="11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372201" y="1000827"/>
            <a:ext cx="2771800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/>
              <a:t>&lt;&lt;, &gt;&gt; </a:t>
            </a:r>
            <a:r>
              <a:rPr lang="ko-KR" altLang="en-US" sz="1100" b="1" dirty="0"/>
              <a:t>버튼으로 연 단위 이동</a:t>
            </a:r>
            <a:endParaRPr lang="en-US" altLang="ko-KR" sz="1100" b="1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/>
              <a:t>&lt;,&gt; </a:t>
            </a:r>
            <a:r>
              <a:rPr lang="ko-KR" altLang="en-US" sz="1100" b="1" dirty="0"/>
              <a:t>버튼으로 월 단위 이동</a:t>
            </a:r>
            <a:endParaRPr lang="en-US" altLang="ko-KR" sz="1100" b="1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/>
              <a:t>Today </a:t>
            </a:r>
            <a:r>
              <a:rPr lang="ko-KR" altLang="en-US" sz="1100" b="1" dirty="0"/>
              <a:t>버튼으로 오늘날짜로 이동</a:t>
            </a:r>
            <a:endParaRPr lang="en-US" altLang="ko-KR" sz="1100" b="1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/>
              <a:t>JavaScript </a:t>
            </a:r>
            <a:r>
              <a:rPr lang="ko-KR" altLang="en-US" sz="1100" b="1" dirty="0"/>
              <a:t>라이브러리로 </a:t>
            </a:r>
            <a:r>
              <a:rPr lang="en-US" altLang="ko-KR" sz="1100" b="1" dirty="0" err="1"/>
              <a:t>FullCalendar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사용</a:t>
            </a:r>
            <a:endParaRPr lang="en-US" altLang="ko-KR" sz="1100" b="1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/>
              <a:t>Google Calendar</a:t>
            </a:r>
            <a:r>
              <a:rPr lang="ko-KR" altLang="en-US" sz="1100" b="1" dirty="0"/>
              <a:t>와 연동</a:t>
            </a:r>
            <a:endParaRPr lang="en-US" altLang="ko-KR" sz="1100" b="1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대한민국 공휴일은 자동으로 등록되도록 구성</a:t>
            </a:r>
            <a:endParaRPr lang="en-US" altLang="ko-KR" sz="1100" b="1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29056846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668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대여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대여 상품 상세보기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55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3" t="15435"/>
          <a:stretch/>
        </p:blipFill>
        <p:spPr bwMode="auto">
          <a:xfrm>
            <a:off x="1187624" y="847046"/>
            <a:ext cx="3816424" cy="3956952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48064" y="847046"/>
            <a:ext cx="37444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지점을 선택합니다</a:t>
            </a:r>
            <a:r>
              <a:rPr lang="en-US" altLang="ko-KR" sz="1100" dirty="0"/>
              <a:t>. (</a:t>
            </a:r>
            <a:r>
              <a:rPr lang="ko-KR" altLang="en-US" sz="1100" dirty="0"/>
              <a:t>선택하지 않을 시 기본 값 </a:t>
            </a:r>
            <a:r>
              <a:rPr lang="en-US" altLang="ko-KR" sz="1100" dirty="0"/>
              <a:t>: </a:t>
            </a:r>
            <a:r>
              <a:rPr lang="ko-KR" altLang="en-US" sz="1100" dirty="0"/>
              <a:t>여의도 지점</a:t>
            </a:r>
            <a:r>
              <a:rPr lang="en-US" altLang="ko-KR" sz="1100" dirty="0"/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이름은 필수 입력 사항입니다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연락처는 필수 입력 사항입니다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예약날짜는 달력으로 </a:t>
            </a:r>
            <a:r>
              <a:rPr lang="ko-KR" altLang="en-US" sz="1100" b="1" dirty="0"/>
              <a:t>기본 값은 현재 날짜</a:t>
            </a:r>
            <a:r>
              <a:rPr lang="ko-KR" altLang="en-US" sz="1100" dirty="0"/>
              <a:t>로 입력 </a:t>
            </a:r>
            <a:r>
              <a:rPr lang="ko-KR" altLang="en-US" sz="1100" dirty="0" smtClean="0"/>
              <a:t>되어있습니다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선택가능 일자는 현재일</a:t>
            </a:r>
            <a:r>
              <a:rPr lang="en-US" altLang="ko-KR" sz="1100" dirty="0" smtClean="0"/>
              <a:t>+30</a:t>
            </a:r>
            <a:r>
              <a:rPr lang="ko-KR" altLang="en-US" sz="1100" dirty="0" smtClean="0"/>
              <a:t>일까지</a:t>
            </a:r>
            <a:r>
              <a:rPr lang="en-US" altLang="ko-KR" sz="1100" dirty="0" smtClean="0"/>
              <a:t>)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예약시간은 선택 할 수 </a:t>
            </a:r>
            <a:r>
              <a:rPr lang="ko-KR" altLang="en-US" sz="1100" dirty="0" smtClean="0"/>
              <a:t>있습니다</a:t>
            </a:r>
            <a:r>
              <a:rPr lang="en-US" altLang="ko-KR" sz="1100" dirty="0" smtClean="0"/>
              <a:t>. (12:00-18:00)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결제 방법은 </a:t>
            </a:r>
            <a:r>
              <a:rPr lang="ko-KR" altLang="en-US" sz="1100" b="1" dirty="0"/>
              <a:t>카드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계좌 선택이 가능</a:t>
            </a:r>
            <a:r>
              <a:rPr lang="ko-KR" altLang="en-US" sz="1100" dirty="0"/>
              <a:t>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0" name="타원 9"/>
          <p:cNvSpPr/>
          <p:nvPr/>
        </p:nvSpPr>
        <p:spPr>
          <a:xfrm>
            <a:off x="971600" y="1115555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71600" y="1572754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71600" y="1851670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971600" y="2203417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71600" y="2454466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71600" y="2705515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9" t="34832" r="50181" b="58047"/>
          <a:stretch/>
        </p:blipFill>
        <p:spPr bwMode="auto">
          <a:xfrm>
            <a:off x="3125825" y="1024403"/>
            <a:ext cx="718725" cy="481909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979711" y="1133066"/>
            <a:ext cx="936105" cy="233537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cxnSp>
        <p:nvCxnSpPr>
          <p:cNvPr id="3" name="구부러진 연결선 2"/>
          <p:cNvCxnSpPr>
            <a:stCxn id="18" idx="0"/>
            <a:endCxn id="16" idx="0"/>
          </p:cNvCxnSpPr>
          <p:nvPr/>
        </p:nvCxnSpPr>
        <p:spPr>
          <a:xfrm rot="5400000" flipH="1" flipV="1">
            <a:off x="2912145" y="560023"/>
            <a:ext cx="108663" cy="1037424"/>
          </a:xfrm>
          <a:prstGeom prst="curvedConnector3">
            <a:avLst>
              <a:gd name="adj1" fmla="val 310375"/>
            </a:avLst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7" t="47788" r="14208" b="29206"/>
          <a:stretch/>
        </p:blipFill>
        <p:spPr bwMode="auto">
          <a:xfrm>
            <a:off x="3660408" y="2102719"/>
            <a:ext cx="1162107" cy="732191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979712" y="2212172"/>
            <a:ext cx="1440160" cy="24229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구부러진 연결선 21"/>
          <p:cNvCxnSpPr/>
          <p:nvPr/>
        </p:nvCxnSpPr>
        <p:spPr>
          <a:xfrm rot="5400000" flipH="1" flipV="1">
            <a:off x="3616071" y="1630373"/>
            <a:ext cx="108663" cy="1037424"/>
          </a:xfrm>
          <a:prstGeom prst="curvedConnector3">
            <a:avLst>
              <a:gd name="adj1" fmla="val 310375"/>
            </a:avLst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7"/>
          <a:stretch/>
        </p:blipFill>
        <p:spPr bwMode="auto">
          <a:xfrm>
            <a:off x="4355976" y="3208462"/>
            <a:ext cx="4464496" cy="864096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974133" y="2730099"/>
            <a:ext cx="1440160" cy="24229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구부러진 연결선 5"/>
          <p:cNvCxnSpPr>
            <a:stCxn id="25" idx="2"/>
            <a:endCxn id="23" idx="1"/>
          </p:cNvCxnSpPr>
          <p:nvPr/>
        </p:nvCxnSpPr>
        <p:spPr>
          <a:xfrm rot="16200000" flipH="1">
            <a:off x="3191036" y="2475569"/>
            <a:ext cx="668117" cy="1661763"/>
          </a:xfrm>
          <a:prstGeom prst="curvedConnector2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6554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56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139160"/>
            <a:ext cx="5668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371440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대여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대여 상품 상세보기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5" r="-5183"/>
          <a:stretch/>
        </p:blipFill>
        <p:spPr bwMode="auto">
          <a:xfrm>
            <a:off x="971600" y="847046"/>
            <a:ext cx="5400600" cy="3884944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551907" y="2426812"/>
            <a:ext cx="4320480" cy="567463"/>
          </a:xfrm>
          <a:prstGeom prst="rect">
            <a:avLst/>
          </a:prstGeom>
          <a:solidFill>
            <a:schemeClr val="bg1"/>
          </a:solidFill>
          <a:ln w="19050">
            <a:solidFill>
              <a:srgbClr val="3B5735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1" dirty="0"/>
              <a:t>대여를 위한 정보 값을 다 입력 한 후에 이용 안내와 개인정보 제공에 동의 한 후에 예약 버튼을 누르면 예약 </a:t>
            </a:r>
            <a:r>
              <a:rPr lang="ko-KR" altLang="en-US" sz="1100" b="1" dirty="0" smtClean="0"/>
              <a:t>가능</a:t>
            </a:r>
            <a:endParaRPr lang="ko-KR" altLang="en-US" sz="1100" b="1" dirty="0"/>
          </a:p>
        </p:txBody>
      </p:sp>
      <p:sp>
        <p:nvSpPr>
          <p:cNvPr id="9" name="직사각형 8"/>
          <p:cNvSpPr/>
          <p:nvPr/>
        </p:nvSpPr>
        <p:spPr>
          <a:xfrm>
            <a:off x="1187624" y="4299942"/>
            <a:ext cx="3364283" cy="328740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9" idx="3"/>
            <a:endCxn id="15" idx="1"/>
          </p:cNvCxnSpPr>
          <p:nvPr/>
        </p:nvCxnSpPr>
        <p:spPr>
          <a:xfrm flipV="1">
            <a:off x="4551907" y="4079733"/>
            <a:ext cx="2001849" cy="384579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65" r="15890" b="17611"/>
          <a:stretch/>
        </p:blipFill>
        <p:spPr bwMode="auto">
          <a:xfrm>
            <a:off x="4556000" y="2001775"/>
            <a:ext cx="4561669" cy="347482"/>
          </a:xfrm>
          <a:prstGeom prst="rect">
            <a:avLst/>
          </a:prstGeom>
          <a:noFill/>
          <a:ln w="1270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063582" y="4011910"/>
            <a:ext cx="3488325" cy="21602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구부러진 연결선 4"/>
          <p:cNvCxnSpPr>
            <a:stCxn id="13" idx="0"/>
            <a:endCxn id="12" idx="1"/>
          </p:cNvCxnSpPr>
          <p:nvPr/>
        </p:nvCxnSpPr>
        <p:spPr>
          <a:xfrm rot="5400000" flipH="1" flipV="1">
            <a:off x="2763675" y="2219586"/>
            <a:ext cx="1836394" cy="1748255"/>
          </a:xfrm>
          <a:prstGeom prst="curvedConnector2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5" name="Picture 2" descr="C:\Users\alfo4\Documents\team\로그인필요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" t="7623" r="3469" b="6096"/>
          <a:stretch/>
        </p:blipFill>
        <p:spPr bwMode="auto">
          <a:xfrm>
            <a:off x="6553756" y="3425830"/>
            <a:ext cx="2085159" cy="1307805"/>
          </a:xfrm>
          <a:prstGeom prst="rect">
            <a:avLst/>
          </a:prstGeom>
          <a:noFill/>
          <a:ln w="19050">
            <a:solidFill>
              <a:srgbClr val="3B573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724128" y="3079581"/>
            <a:ext cx="3276364" cy="346249"/>
          </a:xfrm>
          <a:prstGeom prst="rect">
            <a:avLst/>
          </a:prstGeom>
          <a:solidFill>
            <a:schemeClr val="bg1"/>
          </a:solidFill>
          <a:ln w="19050">
            <a:solidFill>
              <a:srgbClr val="3B5735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1" dirty="0" smtClean="0"/>
              <a:t>로그인 하지 않은 사용자는 로그인 안내 창 출력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3987261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57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139160"/>
            <a:ext cx="5668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371440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대여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대여 상품 예약 완료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5" t="10230" r="1620" b="36630"/>
          <a:stretch/>
        </p:blipFill>
        <p:spPr bwMode="auto">
          <a:xfrm>
            <a:off x="971601" y="1131590"/>
            <a:ext cx="5040560" cy="2486025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365" y="2714288"/>
            <a:ext cx="2501762" cy="2274647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897815" y="1810962"/>
            <a:ext cx="1188131" cy="180665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9" idx="3"/>
          </p:cNvCxnSpPr>
          <p:nvPr/>
        </p:nvCxnSpPr>
        <p:spPr>
          <a:xfrm>
            <a:off x="4085946" y="2714289"/>
            <a:ext cx="172418" cy="0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4716016" y="4624957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716016" y="4373908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716016" y="4122860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2160" y="1099939"/>
            <a:ext cx="302433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내 이용 정보 페이지로 클릭 시 </a:t>
            </a:r>
            <a:r>
              <a:rPr lang="en-US" altLang="ko-KR" sz="1100" b="1" dirty="0"/>
              <a:t>‘</a:t>
            </a:r>
            <a:r>
              <a:rPr lang="ko-KR" altLang="en-US" sz="1100" b="1" dirty="0"/>
              <a:t>내 이용정보 페이지</a:t>
            </a:r>
            <a:r>
              <a:rPr lang="en-US" altLang="ko-KR" sz="1100" b="1" dirty="0"/>
              <a:t>’</a:t>
            </a:r>
            <a:r>
              <a:rPr lang="en-US" altLang="ko-KR" sz="1100" dirty="0"/>
              <a:t> </a:t>
            </a:r>
            <a:r>
              <a:rPr lang="ko-KR" altLang="en-US" sz="1100" dirty="0"/>
              <a:t>이동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메인 페이지로 버튼 클릭 시 </a:t>
            </a:r>
            <a:r>
              <a:rPr lang="en-US" altLang="ko-KR" sz="1100" b="1" dirty="0"/>
              <a:t>‘</a:t>
            </a:r>
            <a:r>
              <a:rPr lang="ko-KR" altLang="en-US" sz="1100" b="1" dirty="0"/>
              <a:t>메인 페이지</a:t>
            </a:r>
            <a:r>
              <a:rPr lang="en-US" altLang="ko-KR" sz="1100" b="1" dirty="0"/>
              <a:t>’ </a:t>
            </a:r>
            <a:r>
              <a:rPr lang="ko-KR" altLang="en-US" sz="1100" dirty="0"/>
              <a:t>이동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이전으로 버튼 클릭 시 </a:t>
            </a:r>
            <a:r>
              <a:rPr lang="en-US" altLang="ko-KR" sz="1100" b="1" dirty="0"/>
              <a:t>‘</a:t>
            </a:r>
            <a:r>
              <a:rPr lang="ko-KR" altLang="en-US" sz="1100" b="1" dirty="0"/>
              <a:t>대여 상품 상세 페이지로</a:t>
            </a:r>
            <a:r>
              <a:rPr lang="en-US" altLang="ko-KR" sz="1100" b="1" dirty="0"/>
              <a:t>’ </a:t>
            </a:r>
            <a:r>
              <a:rPr lang="ko-KR" altLang="en-US" sz="1100" dirty="0"/>
              <a:t>이동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419464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58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13916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371440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대여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대여 상품 예약 오류 안내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70357"/>
            <a:ext cx="7200800" cy="3761633"/>
          </a:xfrm>
          <a:prstGeom prst="rect">
            <a:avLst/>
          </a:prstGeom>
          <a:solidFill>
            <a:schemeClr val="accent1"/>
          </a:solidFill>
          <a:ln w="19050">
            <a:solidFill>
              <a:srgbClr val="3B5735"/>
            </a:solidFill>
          </a:ln>
        </p:spPr>
      </p:pic>
      <p:sp>
        <p:nvSpPr>
          <p:cNvPr id="15" name="타원 14"/>
          <p:cNvSpPr/>
          <p:nvPr/>
        </p:nvSpPr>
        <p:spPr>
          <a:xfrm>
            <a:off x="4139952" y="3507854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139952" y="3256805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11960" y="2283710"/>
            <a:ext cx="3744416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메인 페이지로 버튼 클릭 시 </a:t>
            </a:r>
            <a:r>
              <a:rPr lang="en-US" altLang="ko-KR" sz="1100" b="1" dirty="0"/>
              <a:t>‘</a:t>
            </a:r>
            <a:r>
              <a:rPr lang="ko-KR" altLang="en-US" sz="1100" b="1" dirty="0"/>
              <a:t>메인 페이지</a:t>
            </a:r>
            <a:r>
              <a:rPr lang="en-US" altLang="ko-KR" sz="1100" b="1" dirty="0"/>
              <a:t>’ </a:t>
            </a:r>
            <a:r>
              <a:rPr lang="ko-KR" altLang="en-US" sz="1100" b="1" dirty="0"/>
              <a:t>이동</a:t>
            </a:r>
            <a:endParaRPr lang="en-US" altLang="ko-KR" sz="11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이전으로 버튼 클릭 시 </a:t>
            </a:r>
            <a:r>
              <a:rPr lang="en-US" altLang="ko-KR" sz="1100" b="1" dirty="0"/>
              <a:t>‘</a:t>
            </a:r>
            <a:r>
              <a:rPr lang="ko-KR" altLang="en-US" sz="1100" b="1" dirty="0"/>
              <a:t>대여 상품 예약 페이지</a:t>
            </a:r>
            <a:r>
              <a:rPr lang="en-US" altLang="ko-KR" sz="1100" b="1" dirty="0"/>
              <a:t>’ </a:t>
            </a:r>
            <a:r>
              <a:rPr lang="ko-KR" altLang="en-US" sz="1100" b="1" dirty="0"/>
              <a:t>이동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4513830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491630"/>
            <a:ext cx="9144000" cy="216024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051720" y="2139702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로그인 회원 서비스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26857" y="305606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담</a:t>
            </a:r>
            <a:r>
              <a:rPr lang="ko-KR" altLang="en-US" sz="1400" b="1" dirty="0">
                <a:solidFill>
                  <a:schemeClr val="bg1"/>
                </a:solidFill>
              </a:rPr>
              <a:t>당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 팀원 김수현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72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1216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>
                <a:solidFill>
                  <a:srgbClr val="3B5735"/>
                </a:solidFill>
              </a:rPr>
              <a:t>6</a:t>
            </a:fld>
            <a:endParaRPr lang="ko-KR" altLang="en-US" dirty="0">
              <a:solidFill>
                <a:srgbClr val="3B5735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128" y1="16412" x2="19128" y2="16412"/>
                        <a14:foregroundMark x1="53020" y1="19084" x2="53020" y2="19084"/>
                        <a14:foregroundMark x1="29195" y1="41985" x2="29195" y2="41985"/>
                        <a14:foregroundMark x1="21812" y1="43511" x2="21812" y2="43511"/>
                        <a14:foregroundMark x1="23490" y1="59542" x2="23490" y2="59542"/>
                        <a14:foregroundMark x1="65772" y1="61832" x2="65772" y2="61832"/>
                        <a14:foregroundMark x1="61409" y1="71756" x2="61409" y2="71756"/>
                        <a14:foregroundMark x1="46980" y1="81679" x2="46980" y2="81679"/>
                        <a14:foregroundMark x1="54027" y1="84351" x2="54027" y2="84351"/>
                        <a14:foregroundMark x1="61745" y1="84733" x2="61745" y2="84733"/>
                        <a14:foregroundMark x1="70470" y1="84351" x2="70470" y2="84351"/>
                        <a14:foregroundMark x1="74832" y1="83206" x2="74832" y2="83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580" y="796882"/>
            <a:ext cx="1044423" cy="67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1563638"/>
            <a:ext cx="828092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2"/>
            </a:pPr>
            <a:r>
              <a:rPr lang="ko-KR" altLang="en-US" b="1" dirty="0"/>
              <a:t>로그인</a:t>
            </a:r>
            <a:endParaRPr lang="ko-KR" altLang="en-US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아이디 비밀번호 입력 </a:t>
            </a:r>
            <a:r>
              <a:rPr lang="en-US" altLang="ko-KR" sz="1200" dirty="0"/>
              <a:t>(</a:t>
            </a:r>
            <a:r>
              <a:rPr lang="ko-KR" altLang="en-US" sz="1200" dirty="0"/>
              <a:t>일치 시 접속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사용자 기능 이용가능</a:t>
            </a:r>
          </a:p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2"/>
            </a:pPr>
            <a:r>
              <a:rPr lang="ko-KR" altLang="en-US" b="1" dirty="0"/>
              <a:t>아이디</a:t>
            </a:r>
            <a:r>
              <a:rPr lang="en-US" altLang="ko-KR" b="1" dirty="0"/>
              <a:t>/</a:t>
            </a:r>
            <a:r>
              <a:rPr lang="ko-KR" altLang="en-US" b="1" dirty="0"/>
              <a:t>비밀번호 찾기</a:t>
            </a:r>
            <a:endParaRPr lang="ko-KR" altLang="en-US" dirty="0"/>
          </a:p>
          <a:p>
            <a:pPr marL="742950" lvl="1" indent="-285750" fontAlgn="base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/>
              <a:t>아이디 찾기</a:t>
            </a:r>
          </a:p>
          <a:p>
            <a:pPr lvl="2" fontAlgn="base" latinLnBrk="0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아이디 찾기 요구사항</a:t>
            </a:r>
            <a:r>
              <a:rPr lang="en-US" altLang="ko-KR" sz="1200" dirty="0"/>
              <a:t>: </a:t>
            </a:r>
            <a:r>
              <a:rPr lang="ko-KR" altLang="en-US" sz="1200" dirty="0"/>
              <a:t>필수 선택</a:t>
            </a:r>
            <a:r>
              <a:rPr lang="en-US" altLang="ko-KR" sz="1200" dirty="0"/>
              <a:t>(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이메일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lvl="2" fontAlgn="base" latinLnBrk="0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입력사항 일치 시</a:t>
            </a:r>
            <a:r>
              <a:rPr lang="en-US" altLang="ko-KR" sz="1200" dirty="0"/>
              <a:t>, </a:t>
            </a:r>
            <a:r>
              <a:rPr lang="ko-KR" altLang="en-US" sz="1200" dirty="0"/>
              <a:t>등록한 아이디 </a:t>
            </a:r>
            <a:r>
              <a:rPr lang="ko-KR" altLang="en-US" sz="1200" dirty="0" err="1"/>
              <a:t>이메일로</a:t>
            </a:r>
            <a:r>
              <a:rPr lang="ko-KR" altLang="en-US" sz="1200" dirty="0"/>
              <a:t> 발송</a:t>
            </a:r>
          </a:p>
          <a:p>
            <a:pPr marL="742950" lvl="1" indent="-285750" fontAlgn="base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/>
              <a:t>비밀번호 찾기 </a:t>
            </a:r>
          </a:p>
          <a:p>
            <a:pPr lvl="2" fontAlgn="base" latinLnBrk="0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요구사항 </a:t>
            </a:r>
            <a:r>
              <a:rPr lang="en-US" altLang="ko-KR" sz="1200" dirty="0"/>
              <a:t>: </a:t>
            </a:r>
            <a:r>
              <a:rPr lang="ko-KR" altLang="en-US" sz="1200" dirty="0"/>
              <a:t>필수 선택</a:t>
            </a:r>
            <a:r>
              <a:rPr lang="en-US" altLang="ko-KR" sz="1200" dirty="0"/>
              <a:t>(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이메일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lvl="2" fontAlgn="base" latinLnBrk="0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- </a:t>
            </a:r>
            <a:r>
              <a:rPr lang="ko-KR" altLang="en-US" sz="1200" b="1" dirty="0">
                <a:solidFill>
                  <a:srgbClr val="FF0000"/>
                </a:solidFill>
              </a:rPr>
              <a:t>입력사항 일치 시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임시비밀번호 </a:t>
            </a:r>
            <a:r>
              <a:rPr lang="ko-KR" altLang="en-US" sz="1200" b="1" dirty="0" err="1">
                <a:solidFill>
                  <a:srgbClr val="FF0000"/>
                </a:solidFill>
              </a:rPr>
              <a:t>이메일로</a:t>
            </a:r>
            <a:r>
              <a:rPr lang="ko-KR" altLang="en-US" sz="1200" b="1" dirty="0">
                <a:solidFill>
                  <a:srgbClr val="FF0000"/>
                </a:solidFill>
              </a:rPr>
              <a:t> 발송 자동적으로 </a:t>
            </a:r>
            <a:r>
              <a:rPr lang="en-US" altLang="ko-KR" sz="1200" b="1" dirty="0">
                <a:solidFill>
                  <a:srgbClr val="FF0000"/>
                </a:solidFill>
              </a:rPr>
              <a:t>DB</a:t>
            </a:r>
            <a:r>
              <a:rPr lang="ko-KR" altLang="en-US" sz="1200" b="1" dirty="0">
                <a:solidFill>
                  <a:srgbClr val="FF0000"/>
                </a:solidFill>
              </a:rPr>
              <a:t>에 추가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추후 내 정보 수정으로 변경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7276" y="875496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>
                <a:solidFill>
                  <a:schemeClr val="bg1"/>
                </a:solidFill>
              </a:rPr>
              <a:t>: ‘</a:t>
            </a:r>
            <a:r>
              <a:rPr lang="ko-KR" altLang="en-US" sz="2000" b="1" dirty="0">
                <a:solidFill>
                  <a:schemeClr val="bg1"/>
                </a:solidFill>
              </a:rPr>
              <a:t>사용자 요구사항</a:t>
            </a:r>
            <a:r>
              <a:rPr lang="en-US" altLang="ko-KR" sz="2000" b="1" dirty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28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80" y="1131590"/>
            <a:ext cx="5601460" cy="3630121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로그인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60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197521" y="1853628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14643" y="2104677"/>
            <a:ext cx="1613341" cy="212325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78" y="1596782"/>
            <a:ext cx="2428006" cy="3063200"/>
          </a:xfrm>
          <a:prstGeom prst="rect">
            <a:avLst/>
          </a:prstGeom>
          <a:noFill/>
          <a:ln w="25400">
            <a:solidFill>
              <a:srgbClr val="3B573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72761" y="3758902"/>
            <a:ext cx="1750284" cy="829071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47236" y="3832869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7235" y="4084127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47236" y="4335176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5730" y="2787774"/>
            <a:ext cx="1777315" cy="900100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22758" y="2662249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4" name="구부러진 연결선 3"/>
          <p:cNvCxnSpPr>
            <a:stCxn id="18" idx="0"/>
            <a:endCxn id="19" idx="0"/>
          </p:cNvCxnSpPr>
          <p:nvPr/>
        </p:nvCxnSpPr>
        <p:spPr>
          <a:xfrm rot="16200000" flipV="1">
            <a:off x="2263601" y="746963"/>
            <a:ext cx="507895" cy="2207533"/>
          </a:xfrm>
          <a:prstGeom prst="curvedConnector3">
            <a:avLst>
              <a:gd name="adj1" fmla="val 145009"/>
            </a:avLst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652121" y="0"/>
            <a:ext cx="3503858" cy="514350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08115" y="1748011"/>
            <a:ext cx="322838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아이디와 비밀번호는 </a:t>
            </a:r>
            <a:r>
              <a:rPr lang="ko-KR" altLang="en-US" sz="1100" b="1" dirty="0">
                <a:solidFill>
                  <a:schemeClr val="bg1"/>
                </a:solidFill>
              </a:rPr>
              <a:t>필수 입력</a:t>
            </a:r>
            <a:r>
              <a:rPr lang="ko-KR" altLang="en-US" sz="1100" dirty="0">
                <a:solidFill>
                  <a:schemeClr val="bg1"/>
                </a:solidFill>
              </a:rPr>
              <a:t>입니다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100" dirty="0">
                <a:solidFill>
                  <a:schemeClr val="bg1"/>
                </a:solidFill>
              </a:rPr>
              <a:t>DB</a:t>
            </a:r>
            <a:r>
              <a:rPr lang="ko-KR" altLang="en-US" sz="1100" dirty="0">
                <a:solidFill>
                  <a:schemeClr val="bg1"/>
                </a:solidFill>
              </a:rPr>
              <a:t>에 저장된 아이디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비밀번호가 </a:t>
            </a:r>
            <a:r>
              <a:rPr lang="ko-KR" altLang="en-US" sz="1100" b="1" dirty="0">
                <a:solidFill>
                  <a:schemeClr val="bg1"/>
                </a:solidFill>
              </a:rPr>
              <a:t>맞을 시</a:t>
            </a:r>
            <a:r>
              <a:rPr lang="ko-KR" altLang="en-US" sz="1100" dirty="0">
                <a:solidFill>
                  <a:schemeClr val="bg1"/>
                </a:solidFill>
              </a:rPr>
              <a:t>에는 로그인 성공 </a:t>
            </a:r>
            <a:r>
              <a:rPr lang="en-US" altLang="ko-KR" sz="1100" dirty="0">
                <a:solidFill>
                  <a:schemeClr val="bg1"/>
                </a:solidFill>
              </a:rPr>
              <a:t>(5</a:t>
            </a:r>
            <a:r>
              <a:rPr lang="ko-KR" altLang="en-US" sz="1100" dirty="0">
                <a:solidFill>
                  <a:schemeClr val="bg1"/>
                </a:solidFill>
              </a:rPr>
              <a:t>회 이상 틀릴 시 </a:t>
            </a:r>
            <a:r>
              <a:rPr lang="en-US" altLang="ko-KR" sz="1100" dirty="0">
                <a:solidFill>
                  <a:schemeClr val="bg1"/>
                </a:solidFill>
              </a:rPr>
              <a:t>30</a:t>
            </a:r>
            <a:r>
              <a:rPr lang="ko-KR" altLang="en-US" sz="1100" dirty="0">
                <a:solidFill>
                  <a:schemeClr val="bg1"/>
                </a:solidFill>
              </a:rPr>
              <a:t>분 잠금</a:t>
            </a:r>
            <a:r>
              <a:rPr lang="en-US" altLang="ko-KR" sz="1100" dirty="0">
                <a:solidFill>
                  <a:schemeClr val="bg1"/>
                </a:solidFill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회원가입을 클릭 시 </a:t>
            </a:r>
            <a:r>
              <a:rPr lang="en-US" altLang="ko-KR" sz="1100" b="1" dirty="0">
                <a:solidFill>
                  <a:schemeClr val="bg1"/>
                </a:solidFill>
              </a:rPr>
              <a:t>‘</a:t>
            </a:r>
            <a:r>
              <a:rPr lang="ko-KR" altLang="en-US" sz="1100" b="1" dirty="0">
                <a:solidFill>
                  <a:schemeClr val="bg1"/>
                </a:solidFill>
              </a:rPr>
              <a:t>회원가입 페이지</a:t>
            </a:r>
            <a:r>
              <a:rPr lang="en-US" altLang="ko-KR" sz="1100" b="1" dirty="0">
                <a:solidFill>
                  <a:schemeClr val="bg1"/>
                </a:solidFill>
              </a:rPr>
              <a:t>’</a:t>
            </a:r>
            <a:r>
              <a:rPr lang="ko-KR" altLang="en-US" sz="1100" b="1" dirty="0">
                <a:solidFill>
                  <a:schemeClr val="bg1"/>
                </a:solidFill>
              </a:rPr>
              <a:t> </a:t>
            </a:r>
            <a:r>
              <a:rPr lang="ko-KR" altLang="en-US" sz="1100" dirty="0">
                <a:solidFill>
                  <a:schemeClr val="bg1"/>
                </a:solidFill>
              </a:rPr>
              <a:t>이동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아이디</a:t>
            </a:r>
            <a:r>
              <a:rPr lang="en-US" altLang="ko-KR" sz="1100" dirty="0">
                <a:solidFill>
                  <a:schemeClr val="bg1"/>
                </a:solidFill>
              </a:rPr>
              <a:t>/</a:t>
            </a:r>
            <a:r>
              <a:rPr lang="ko-KR" altLang="en-US" sz="1100" dirty="0">
                <a:solidFill>
                  <a:schemeClr val="bg1"/>
                </a:solidFill>
              </a:rPr>
              <a:t>비밀번호 찾기 클릭 시 </a:t>
            </a:r>
            <a:r>
              <a:rPr lang="en-US" altLang="ko-KR" sz="1100" b="1" dirty="0">
                <a:solidFill>
                  <a:schemeClr val="bg1"/>
                </a:solidFill>
              </a:rPr>
              <a:t>‘</a:t>
            </a:r>
            <a:r>
              <a:rPr lang="ko-KR" altLang="en-US" sz="1100" b="1" dirty="0">
                <a:solidFill>
                  <a:schemeClr val="bg1"/>
                </a:solidFill>
              </a:rPr>
              <a:t>아이디 비밀번호 찾기</a:t>
            </a:r>
            <a:r>
              <a:rPr lang="en-US" altLang="ko-KR" sz="1100" b="1" dirty="0">
                <a:solidFill>
                  <a:schemeClr val="bg1"/>
                </a:solidFill>
              </a:rPr>
              <a:t>’ </a:t>
            </a:r>
            <a:r>
              <a:rPr lang="ko-KR" altLang="en-US" sz="1100" dirty="0">
                <a:solidFill>
                  <a:schemeClr val="bg1"/>
                </a:solidFill>
              </a:rPr>
              <a:t>페이지 이동</a:t>
            </a:r>
          </a:p>
        </p:txBody>
      </p:sp>
    </p:spTree>
    <p:extLst>
      <p:ext uri="{BB962C8B-B14F-4D97-AF65-F5344CB8AC3E}">
        <p14:creationId xmlns:p14="http://schemas.microsoft.com/office/powerpoint/2010/main" val="32817965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849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로그인 페이지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비밀번호 비 일치 시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61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35" y="987574"/>
            <a:ext cx="6292185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3520607" y="1275606"/>
            <a:ext cx="2669912" cy="205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160135" y="1084358"/>
            <a:ext cx="2669912" cy="205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721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회원가입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62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197521" y="1853628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" r="4534"/>
          <a:stretch/>
        </p:blipFill>
        <p:spPr bwMode="auto">
          <a:xfrm>
            <a:off x="1154855" y="962023"/>
            <a:ext cx="5073329" cy="3651501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668014" y="3903898"/>
            <a:ext cx="1535834" cy="180020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619672" y="3742859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11960" y="1131590"/>
            <a:ext cx="2016224" cy="348193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268258" y="1006065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00192" y="1103453"/>
            <a:ext cx="2795759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개인정보 수집 약관 동의 필수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사용자 아이디 입력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아이디 중복 체크 필수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비밀번호</a:t>
            </a:r>
            <a:r>
              <a:rPr lang="en-US" altLang="ko-KR" sz="1100" dirty="0"/>
              <a:t>, </a:t>
            </a:r>
            <a:r>
              <a:rPr lang="ko-KR" altLang="en-US" sz="1100" dirty="0"/>
              <a:t>비밀번호 확인 창 입력 시 동일하지 않으면 가입 불가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핸드폰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, </a:t>
            </a:r>
            <a:r>
              <a:rPr lang="ko-KR" altLang="en-US" sz="1100" dirty="0"/>
              <a:t>생년월일</a:t>
            </a:r>
            <a:r>
              <a:rPr lang="en-US" altLang="ko-KR" sz="1100" dirty="0"/>
              <a:t>, </a:t>
            </a:r>
            <a:r>
              <a:rPr lang="ko-KR" altLang="en-US" sz="1100" dirty="0"/>
              <a:t>회원이름</a:t>
            </a:r>
            <a:r>
              <a:rPr lang="en-US" altLang="ko-KR" sz="1100" dirty="0"/>
              <a:t>, </a:t>
            </a:r>
            <a:r>
              <a:rPr lang="ko-KR" altLang="en-US" sz="1100" dirty="0"/>
              <a:t>성별 필수 입력 및 선택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정보 값을 </a:t>
            </a:r>
            <a:r>
              <a:rPr lang="en-US" altLang="ko-KR" sz="1100" dirty="0"/>
              <a:t>‘</a:t>
            </a:r>
            <a:r>
              <a:rPr lang="ko-KR" altLang="en-US" sz="1100" b="1" dirty="0"/>
              <a:t>누락 없이 모두 입력 시 가입 성공</a:t>
            </a:r>
            <a:r>
              <a:rPr lang="en-US" altLang="ko-KR" sz="1100" b="1" dirty="0"/>
              <a:t>’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재 작성 버튼 클릭 시 작성 된 정보  </a:t>
            </a:r>
            <a:r>
              <a:rPr lang="en-US" altLang="ko-KR" sz="1100" b="1" dirty="0"/>
              <a:t>‘</a:t>
            </a:r>
            <a:r>
              <a:rPr lang="ko-KR" altLang="en-US" sz="1100" b="1" dirty="0"/>
              <a:t>초기화</a:t>
            </a:r>
            <a:r>
              <a:rPr lang="en-US" altLang="ko-KR" sz="1100" b="1" dirty="0"/>
              <a:t>’</a:t>
            </a:r>
            <a:endParaRPr lang="ko-KR" altLang="en-US" sz="1100" b="1" dirty="0"/>
          </a:p>
        </p:txBody>
      </p:sp>
      <p:sp>
        <p:nvSpPr>
          <p:cNvPr id="31" name="타원 30"/>
          <p:cNvSpPr/>
          <p:nvPr/>
        </p:nvSpPr>
        <p:spPr>
          <a:xfrm>
            <a:off x="5436096" y="1131590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293599" y="1535039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293598" y="4362686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299280" y="4117249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52155" y="2397412"/>
            <a:ext cx="1535834" cy="1741629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93599" y="2363370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8920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회원가입 성공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63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04048" y="1069598"/>
            <a:ext cx="374441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로그인 페이지로 버튼 클릭 시 </a:t>
            </a:r>
            <a:r>
              <a:rPr lang="en-US" altLang="ko-KR" sz="1100" b="1" dirty="0"/>
              <a:t>‘</a:t>
            </a:r>
            <a:r>
              <a:rPr lang="ko-KR" altLang="en-US" sz="1100" b="1" dirty="0"/>
              <a:t>로그인 페이지</a:t>
            </a:r>
            <a:r>
              <a:rPr lang="en-US" altLang="ko-KR" sz="1100" b="1" dirty="0"/>
              <a:t>’</a:t>
            </a:r>
            <a:r>
              <a:rPr lang="en-US" altLang="ko-KR" sz="1100" dirty="0"/>
              <a:t> </a:t>
            </a:r>
            <a:r>
              <a:rPr lang="ko-KR" altLang="en-US" sz="1100" dirty="0"/>
              <a:t>이동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메인 페이지로 버튼 클릭 시 </a:t>
            </a:r>
            <a:r>
              <a:rPr lang="en-US" altLang="ko-KR" sz="1100" b="1" dirty="0"/>
              <a:t>‘</a:t>
            </a:r>
            <a:r>
              <a:rPr lang="ko-KR" altLang="en-US" sz="1100" b="1" dirty="0"/>
              <a:t>메인 페이지</a:t>
            </a:r>
            <a:r>
              <a:rPr lang="en-US" altLang="ko-KR" sz="1100" b="1" dirty="0"/>
              <a:t>’ </a:t>
            </a:r>
            <a:r>
              <a:rPr lang="ko-KR" altLang="en-US" sz="1100" dirty="0"/>
              <a:t>이동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이전으로 버튼 클릭 시 </a:t>
            </a:r>
            <a:r>
              <a:rPr lang="en-US" altLang="ko-KR" sz="1100" b="1" dirty="0"/>
              <a:t>‘</a:t>
            </a:r>
            <a:r>
              <a:rPr lang="ko-KR" altLang="en-US" sz="1100" b="1" dirty="0"/>
              <a:t>회원가입 페이지</a:t>
            </a:r>
            <a:r>
              <a:rPr lang="en-US" altLang="ko-KR" sz="1100" b="1" dirty="0"/>
              <a:t>’ </a:t>
            </a:r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18" y="1103453"/>
            <a:ext cx="3534298" cy="3628537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123728" y="3276121"/>
            <a:ext cx="1728192" cy="1167837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267744" y="3319131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67743" y="3674562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267744" y="4047659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985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125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64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2" r="10580"/>
          <a:stretch/>
        </p:blipFill>
        <p:spPr bwMode="auto">
          <a:xfrm>
            <a:off x="1115616" y="987574"/>
            <a:ext cx="4896544" cy="3744416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타원 21"/>
          <p:cNvSpPr/>
          <p:nvPr/>
        </p:nvSpPr>
        <p:spPr>
          <a:xfrm>
            <a:off x="1619672" y="2125824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646275" y="2571750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619670" y="3435846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46275" y="3928740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82178" y="2171621"/>
            <a:ext cx="2645805" cy="400129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82178" y="3535440"/>
            <a:ext cx="2645805" cy="400129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868143" y="0"/>
            <a:ext cx="3287835" cy="514350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아이디 비밀번호 찾기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41885" y="873698"/>
            <a:ext cx="3102115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err="1">
                <a:solidFill>
                  <a:schemeClr val="bg1"/>
                </a:solidFill>
              </a:rPr>
              <a:t>이메일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이름을 입력하지 않을 시 정규식 </a:t>
            </a:r>
            <a:r>
              <a:rPr lang="en-US" altLang="ko-KR" sz="1100" dirty="0">
                <a:solidFill>
                  <a:schemeClr val="bg1"/>
                </a:solidFill>
              </a:rPr>
              <a:t>text </a:t>
            </a:r>
            <a:r>
              <a:rPr lang="ko-KR" altLang="en-US" sz="1100" dirty="0">
                <a:solidFill>
                  <a:schemeClr val="bg1"/>
                </a:solidFill>
              </a:rPr>
              <a:t>출력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err="1">
                <a:solidFill>
                  <a:schemeClr val="bg1"/>
                </a:solidFill>
              </a:rPr>
              <a:t>이메일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이름이 </a:t>
            </a:r>
            <a:r>
              <a:rPr lang="en-US" altLang="ko-KR" sz="1100" dirty="0">
                <a:solidFill>
                  <a:schemeClr val="bg1"/>
                </a:solidFill>
              </a:rPr>
              <a:t>DB</a:t>
            </a:r>
            <a:r>
              <a:rPr lang="ko-KR" altLang="en-US" sz="1100" dirty="0">
                <a:solidFill>
                  <a:schemeClr val="bg1"/>
                </a:solidFill>
              </a:rPr>
              <a:t>에 저장된 값과 일치 시 </a:t>
            </a:r>
            <a:r>
              <a:rPr lang="ko-KR" altLang="en-US" sz="1100" dirty="0" err="1">
                <a:solidFill>
                  <a:schemeClr val="bg1"/>
                </a:solidFill>
              </a:rPr>
              <a:t>이메일로</a:t>
            </a:r>
            <a:r>
              <a:rPr lang="ko-KR" altLang="en-US" sz="1100" dirty="0">
                <a:solidFill>
                  <a:schemeClr val="bg1"/>
                </a:solidFill>
              </a:rPr>
              <a:t> 등록 된 아이디를 받아서 확인 할 수 있습니다</a:t>
            </a:r>
            <a:r>
              <a:rPr lang="en-US" altLang="ko-KR" sz="1100" dirty="0">
                <a:solidFill>
                  <a:schemeClr val="bg1"/>
                </a:solidFill>
              </a:rPr>
              <a:t>. (</a:t>
            </a:r>
            <a:r>
              <a:rPr lang="ko-KR" altLang="en-US" sz="1100" dirty="0">
                <a:solidFill>
                  <a:schemeClr val="bg1"/>
                </a:solidFill>
              </a:rPr>
              <a:t>아이디의 </a:t>
            </a:r>
            <a:r>
              <a:rPr lang="en-US" altLang="ko-KR" sz="1100" dirty="0">
                <a:solidFill>
                  <a:schemeClr val="bg1"/>
                </a:solidFill>
              </a:rPr>
              <a:t>2-3</a:t>
            </a:r>
            <a:r>
              <a:rPr lang="ko-KR" altLang="en-US" sz="1100" dirty="0">
                <a:solidFill>
                  <a:schemeClr val="bg1"/>
                </a:solidFill>
              </a:rPr>
              <a:t>번에 해당되는 문자는 </a:t>
            </a:r>
            <a:r>
              <a:rPr lang="en-US" altLang="ko-KR" sz="1100" dirty="0">
                <a:solidFill>
                  <a:schemeClr val="bg1"/>
                </a:solidFill>
              </a:rPr>
              <a:t>* </a:t>
            </a:r>
            <a:r>
              <a:rPr lang="ko-KR" altLang="en-US" sz="1100" dirty="0">
                <a:solidFill>
                  <a:schemeClr val="bg1"/>
                </a:solidFill>
              </a:rPr>
              <a:t>처리가 됩니다</a:t>
            </a:r>
            <a:r>
              <a:rPr lang="en-US" altLang="ko-KR" sz="1100" dirty="0">
                <a:solidFill>
                  <a:schemeClr val="bg1"/>
                </a:solidFill>
              </a:rPr>
              <a:t>.)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아이디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 err="1">
                <a:solidFill>
                  <a:schemeClr val="bg1"/>
                </a:solidFill>
              </a:rPr>
              <a:t>이메일을</a:t>
            </a:r>
            <a:r>
              <a:rPr lang="ko-KR" altLang="en-US" sz="1100" dirty="0">
                <a:solidFill>
                  <a:schemeClr val="bg1"/>
                </a:solidFill>
              </a:rPr>
              <a:t> 입력하지 않을 시 정규식 </a:t>
            </a:r>
            <a:r>
              <a:rPr lang="en-US" altLang="ko-KR" sz="1100" dirty="0">
                <a:solidFill>
                  <a:schemeClr val="bg1"/>
                </a:solidFill>
              </a:rPr>
              <a:t>text </a:t>
            </a:r>
            <a:r>
              <a:rPr lang="ko-KR" altLang="en-US" sz="1100" dirty="0">
                <a:solidFill>
                  <a:schemeClr val="bg1"/>
                </a:solidFill>
              </a:rPr>
              <a:t>출력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아이디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 err="1">
                <a:solidFill>
                  <a:schemeClr val="bg1"/>
                </a:solidFill>
              </a:rPr>
              <a:t>이메일이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DB</a:t>
            </a:r>
            <a:r>
              <a:rPr lang="ko-KR" altLang="en-US" sz="1100" dirty="0">
                <a:solidFill>
                  <a:schemeClr val="bg1"/>
                </a:solidFill>
              </a:rPr>
              <a:t>에 저장된 값과 일치  시 </a:t>
            </a:r>
            <a:r>
              <a:rPr lang="ko-KR" altLang="en-US" sz="1100" dirty="0" err="1">
                <a:solidFill>
                  <a:schemeClr val="bg1"/>
                </a:solidFill>
              </a:rPr>
              <a:t>이메일로</a:t>
            </a:r>
            <a:r>
              <a:rPr lang="ko-KR" altLang="en-US" sz="1100" dirty="0">
                <a:solidFill>
                  <a:schemeClr val="bg1"/>
                </a:solidFill>
              </a:rPr>
              <a:t> 해당 아이디에 임시 비밀번호 발급</a:t>
            </a:r>
            <a:r>
              <a:rPr lang="en-US" altLang="ko-KR" sz="1100" dirty="0">
                <a:solidFill>
                  <a:schemeClr val="bg1"/>
                </a:solidFill>
              </a:rPr>
              <a:t> (</a:t>
            </a:r>
            <a:r>
              <a:rPr lang="ko-KR" altLang="en-US" sz="1100" dirty="0">
                <a:solidFill>
                  <a:schemeClr val="bg1"/>
                </a:solidFill>
              </a:rPr>
              <a:t>자동으로 임시 비밀번호가 </a:t>
            </a:r>
            <a:r>
              <a:rPr lang="en-US" altLang="ko-KR" sz="1100" dirty="0">
                <a:solidFill>
                  <a:schemeClr val="bg1"/>
                </a:solidFill>
              </a:rPr>
              <a:t>DB</a:t>
            </a:r>
            <a:r>
              <a:rPr lang="ko-KR" altLang="en-US" sz="1100" dirty="0">
                <a:solidFill>
                  <a:schemeClr val="bg1"/>
                </a:solidFill>
              </a:rPr>
              <a:t>에 업데이트 됩니다</a:t>
            </a:r>
            <a:r>
              <a:rPr lang="en-US" altLang="ko-KR" sz="1100" dirty="0">
                <a:solidFill>
                  <a:schemeClr val="bg1"/>
                </a:solidFill>
              </a:rPr>
              <a:t>.)</a:t>
            </a: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</a:rPr>
              <a:t>* </a:t>
            </a:r>
            <a:r>
              <a:rPr lang="ko-KR" altLang="en-US" sz="1100" dirty="0">
                <a:solidFill>
                  <a:schemeClr val="bg1"/>
                </a:solidFill>
              </a:rPr>
              <a:t>임시 발급된 비밀번호는 사용자가 마이 페이지에서 비밀번호 변경 할 수 있습니다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9" name="Picture 3" descr="C:\Users\15\Desktop\기존아이디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" t="5914" r="3656" b="4653"/>
          <a:stretch/>
        </p:blipFill>
        <p:spPr bwMode="auto">
          <a:xfrm>
            <a:off x="133307" y="3579862"/>
            <a:ext cx="1426363" cy="912208"/>
          </a:xfrm>
          <a:prstGeom prst="rect">
            <a:avLst/>
          </a:prstGeom>
          <a:noFill/>
          <a:ln w="19050">
            <a:solidFill>
              <a:srgbClr val="3B573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15\Desktop\가입시 이멩리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5" t="5618" r="3931" b="4183"/>
          <a:stretch/>
        </p:blipFill>
        <p:spPr bwMode="auto">
          <a:xfrm>
            <a:off x="107504" y="1995686"/>
            <a:ext cx="1452166" cy="961097"/>
          </a:xfrm>
          <a:prstGeom prst="rect">
            <a:avLst/>
          </a:prstGeom>
          <a:noFill/>
          <a:ln w="19050">
            <a:solidFill>
              <a:srgbClr val="3B573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H="1">
            <a:off x="1559670" y="2460543"/>
            <a:ext cx="222508" cy="32810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1558459" y="3735504"/>
            <a:ext cx="223720" cy="119273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39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8" y="923781"/>
            <a:ext cx="6817149" cy="3736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65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아이디 찾기 소스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59632" y="1779662"/>
            <a:ext cx="3528391" cy="403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427984" y="3157830"/>
            <a:ext cx="309634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</a:rPr>
              <a:t>DB </a:t>
            </a:r>
            <a:r>
              <a:rPr lang="ko-KR" altLang="en-US" sz="1100" dirty="0">
                <a:solidFill>
                  <a:schemeClr val="bg1"/>
                </a:solidFill>
              </a:rPr>
              <a:t>존재하는 </a:t>
            </a:r>
            <a:r>
              <a:rPr lang="ko-KR" altLang="en-US" sz="1100" dirty="0" err="1">
                <a:solidFill>
                  <a:schemeClr val="bg1"/>
                </a:solidFill>
              </a:rPr>
              <a:t>이메일과</a:t>
            </a:r>
            <a:r>
              <a:rPr lang="ko-KR" altLang="en-US" sz="1100" dirty="0">
                <a:solidFill>
                  <a:schemeClr val="bg1"/>
                </a:solidFill>
              </a:rPr>
              <a:t> 같은 회원번호를 가진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아이디 값을 찾아서 정보를 요구하는 회원에게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일치하는 아이디를 메일로 보내줍니다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79633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33" y="847046"/>
            <a:ext cx="5426075" cy="2156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66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비밀번호 찾기 소스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04933" y="848432"/>
            <a:ext cx="5426075" cy="21553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11629" y="3219822"/>
            <a:ext cx="3319765" cy="313547"/>
          </a:xfrm>
          <a:prstGeom prst="rect">
            <a:avLst/>
          </a:prstGeom>
          <a:solidFill>
            <a:srgbClr val="3B5735">
              <a:alpha val="84000"/>
            </a:srgbClr>
          </a:solidFill>
          <a:ln w="19050">
            <a:solidFill>
              <a:srgbClr val="3B5735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1" dirty="0">
                <a:solidFill>
                  <a:schemeClr val="bg1">
                    <a:lumMod val="95000"/>
                  </a:schemeClr>
                </a:solidFill>
              </a:rPr>
              <a:t>아스키코드를 활용한 </a:t>
            </a:r>
            <a:r>
              <a:rPr lang="ko-KR" altLang="en-US" sz="1100" b="1" dirty="0" err="1">
                <a:solidFill>
                  <a:schemeClr val="bg1">
                    <a:lumMod val="95000"/>
                  </a:schemeClr>
                </a:solidFill>
              </a:rPr>
              <a:t>난수</a:t>
            </a:r>
            <a:r>
              <a:rPr lang="ko-KR" altLang="en-US" sz="1100" b="1" dirty="0">
                <a:solidFill>
                  <a:schemeClr val="bg1">
                    <a:lumMod val="95000"/>
                  </a:schemeClr>
                </a:solidFill>
              </a:rPr>
              <a:t> 값을 총 </a:t>
            </a: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</a:rPr>
              <a:t>8</a:t>
            </a:r>
            <a:r>
              <a:rPr lang="ko-KR" altLang="en-US" sz="1100" b="1" dirty="0">
                <a:solidFill>
                  <a:schemeClr val="bg1">
                    <a:lumMod val="95000"/>
                  </a:schemeClr>
                </a:solidFill>
              </a:rPr>
              <a:t>자리로 출력</a:t>
            </a:r>
            <a:endParaRPr lang="en-US" altLang="ko-KR" sz="11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15" y="802680"/>
            <a:ext cx="4142681" cy="1193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70" y="2271266"/>
            <a:ext cx="5218526" cy="2748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구부러진 연결선 2"/>
          <p:cNvCxnSpPr>
            <a:stCxn id="31" idx="0"/>
          </p:cNvCxnSpPr>
          <p:nvPr/>
        </p:nvCxnSpPr>
        <p:spPr>
          <a:xfrm rot="5400000" flipH="1" flipV="1">
            <a:off x="1869850" y="3111810"/>
            <a:ext cx="209674" cy="6350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1630" y="3688059"/>
            <a:ext cx="3319765" cy="567463"/>
          </a:xfrm>
          <a:prstGeom prst="rect">
            <a:avLst/>
          </a:prstGeom>
          <a:solidFill>
            <a:srgbClr val="3B5735">
              <a:alpha val="84000"/>
            </a:srgbClr>
          </a:solidFill>
          <a:ln w="19050">
            <a:solidFill>
              <a:srgbClr val="3B5735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bg1">
                    <a:lumMod val="95000"/>
                  </a:schemeClr>
                </a:solidFill>
              </a:rPr>
              <a:t>임시 비밀번호를 자동으로 암호화 시켜 </a:t>
            </a: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</a:rPr>
              <a:t>DB</a:t>
            </a:r>
            <a:r>
              <a:rPr lang="ko-KR" altLang="en-US" sz="1100" b="1" dirty="0">
                <a:solidFill>
                  <a:schemeClr val="bg1">
                    <a:lumMod val="95000"/>
                  </a:schemeClr>
                </a:solidFill>
              </a:rPr>
              <a:t>에 업데이트를 시켜줍니다</a:t>
            </a: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849621" y="2271266"/>
            <a:ext cx="3818723" cy="1884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화살표 연결선 4"/>
          <p:cNvCxnSpPr>
            <a:stCxn id="14" idx="3"/>
          </p:cNvCxnSpPr>
          <p:nvPr/>
        </p:nvCxnSpPr>
        <p:spPr>
          <a:xfrm flipV="1">
            <a:off x="3631395" y="3971790"/>
            <a:ext cx="218226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972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668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67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마이 페이지 </a:t>
            </a:r>
            <a:r>
              <a:rPr lang="en-US" altLang="ko-KR" b="1" dirty="0">
                <a:solidFill>
                  <a:srgbClr val="3B5735"/>
                </a:solidFill>
              </a:rPr>
              <a:t>- </a:t>
            </a:r>
            <a:r>
              <a:rPr lang="ko-KR" altLang="en-US" b="1" dirty="0">
                <a:solidFill>
                  <a:srgbClr val="3B5735"/>
                </a:solidFill>
              </a:rPr>
              <a:t>이용 리스트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11560" y="971435"/>
            <a:ext cx="6336704" cy="3760555"/>
            <a:chOff x="1141219" y="978572"/>
            <a:chExt cx="7723726" cy="3753417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34" t="20055"/>
            <a:stretch/>
          </p:blipFill>
          <p:spPr bwMode="auto">
            <a:xfrm>
              <a:off x="1141219" y="978572"/>
              <a:ext cx="7723726" cy="3753417"/>
            </a:xfrm>
            <a:prstGeom prst="rect">
              <a:avLst/>
            </a:prstGeom>
            <a:noFill/>
            <a:ln w="19050">
              <a:solidFill>
                <a:srgbClr val="3B573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 flipV="1">
              <a:off x="1782179" y="1868202"/>
              <a:ext cx="269541" cy="2791777"/>
            </a:xfrm>
            <a:prstGeom prst="rect">
              <a:avLst/>
            </a:prstGeom>
            <a:noFill/>
            <a:ln w="19050">
              <a:solidFill>
                <a:srgbClr val="3B57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flipV="1">
              <a:off x="2504601" y="1617153"/>
              <a:ext cx="1635351" cy="125526"/>
            </a:xfrm>
            <a:prstGeom prst="rect">
              <a:avLst/>
            </a:prstGeom>
            <a:noFill/>
            <a:ln w="19050">
              <a:solidFill>
                <a:srgbClr val="3B57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2369994" y="1465366"/>
              <a:ext cx="364824" cy="277313"/>
            </a:xfrm>
            <a:prstGeom prst="ellipse">
              <a:avLst/>
            </a:prstGeom>
            <a:solidFill>
              <a:srgbClr val="3B5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 flipV="1">
              <a:off x="6785755" y="1465366"/>
              <a:ext cx="954597" cy="214550"/>
            </a:xfrm>
            <a:prstGeom prst="rect">
              <a:avLst/>
            </a:prstGeom>
            <a:noFill/>
            <a:ln w="19050">
              <a:solidFill>
                <a:srgbClr val="3B57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258196" y="0"/>
            <a:ext cx="2897781" cy="514350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258197" y="1379005"/>
            <a:ext cx="279575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이용 리스트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대여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반납 리스트 클릭 시 </a:t>
            </a: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ko-KR" altLang="en-US" sz="1100" b="1" dirty="0">
                <a:solidFill>
                  <a:schemeClr val="bg1">
                    <a:lumMod val="95000"/>
                  </a:schemeClr>
                </a:solidFill>
              </a:rPr>
              <a:t>이용 리스트</a:t>
            </a: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</a:rPr>
              <a:t>’ , ‘</a:t>
            </a:r>
            <a:r>
              <a:rPr lang="ko-KR" altLang="en-US" sz="1100" b="1" dirty="0">
                <a:solidFill>
                  <a:schemeClr val="bg1">
                    <a:lumMod val="95000"/>
                  </a:schemeClr>
                </a:solidFill>
              </a:rPr>
              <a:t>대여 반납 리스트</a:t>
            </a: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</a:rPr>
              <a:t>’ </a:t>
            </a:r>
            <a:r>
              <a:rPr lang="ko-KR" altLang="en-US" sz="1100" b="1" dirty="0">
                <a:solidFill>
                  <a:schemeClr val="bg1">
                    <a:lumMod val="95000"/>
                  </a:schemeClr>
                </a:solidFill>
              </a:rPr>
              <a:t>출력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해당 상품의 버튼 클릭 시 체크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ko-KR" altLang="en-US" sz="1100" b="1" dirty="0">
                <a:solidFill>
                  <a:schemeClr val="bg1">
                    <a:lumMod val="95000"/>
                  </a:schemeClr>
                </a:solidFill>
              </a:rPr>
              <a:t>취소</a:t>
            </a: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sz="1100" b="1" dirty="0">
                <a:solidFill>
                  <a:schemeClr val="bg1">
                    <a:lumMod val="95000"/>
                  </a:schemeClr>
                </a:solidFill>
              </a:rPr>
              <a:t>환불요청</a:t>
            </a: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</a:rPr>
              <a:t>’ 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원하는 내역을 선택한 후 </a:t>
            </a: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ko-KR" altLang="en-US" sz="1100" b="1" dirty="0">
                <a:solidFill>
                  <a:schemeClr val="bg1">
                    <a:lumMod val="95000"/>
                  </a:schemeClr>
                </a:solidFill>
              </a:rPr>
              <a:t>취소</a:t>
            </a: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sz="1100" b="1" dirty="0">
                <a:solidFill>
                  <a:schemeClr val="bg1">
                    <a:lumMod val="95000"/>
                  </a:schemeClr>
                </a:solidFill>
              </a:rPr>
              <a:t>환불요청 버튼을 클릭 시 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예약상태가 예약취소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환불요청으로 상태 변경 될 수 있습니다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ko-KR" altLang="en-US" sz="1100" b="1" dirty="0">
                <a:solidFill>
                  <a:schemeClr val="bg1">
                    <a:lumMod val="95000"/>
                  </a:schemeClr>
                </a:solidFill>
              </a:rPr>
              <a:t>대여 관련 상태는 관리자 승인에 따라서 요청을 처리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</a:rPr>
              <a:t>합니다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987762" y="1723837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092799" y="1310921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2766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68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마이 페이지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내 대여 반납 리스트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t="588" r="-74" b="68030"/>
          <a:stretch/>
        </p:blipFill>
        <p:spPr bwMode="auto">
          <a:xfrm>
            <a:off x="1167287" y="987549"/>
            <a:ext cx="4844874" cy="1152128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156176" y="894948"/>
            <a:ext cx="273630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b="1" dirty="0"/>
              <a:t>내 대여 반납 내역 리스트</a:t>
            </a:r>
            <a:endParaRPr lang="en-US" altLang="ko-KR" sz="1200" b="1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대여번호로 정렬</a:t>
            </a:r>
            <a:endParaRPr lang="en-US" altLang="ko-KR" sz="11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관리자에서 승인을 처리 시 예약 종료로 대여 중</a:t>
            </a:r>
            <a:r>
              <a:rPr lang="en-US" altLang="ko-KR" sz="1100" dirty="0"/>
              <a:t>/</a:t>
            </a:r>
            <a:r>
              <a:rPr lang="ko-KR" altLang="en-US" sz="1100" dirty="0"/>
              <a:t>반납 완료 등 상태 변경</a:t>
            </a:r>
            <a:endParaRPr lang="en-US" altLang="ko-KR" sz="11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대여</a:t>
            </a:r>
            <a:r>
              <a:rPr lang="en-US" altLang="ko-KR" sz="1100" dirty="0"/>
              <a:t>, </a:t>
            </a:r>
            <a:r>
              <a:rPr lang="ko-KR" altLang="en-US" sz="1100" dirty="0"/>
              <a:t>반납 상태 변경 시  리스트에 자동으로 업데이트 되어 출력</a:t>
            </a:r>
            <a:endParaRPr lang="en-US" altLang="ko-KR" sz="1100" dirty="0"/>
          </a:p>
          <a:p>
            <a:pPr algn="just">
              <a:lnSpc>
                <a:spcPct val="150000"/>
              </a:lnSpc>
            </a:pPr>
            <a:endParaRPr lang="en-US" altLang="ko-KR" sz="1100" dirty="0"/>
          </a:p>
        </p:txBody>
      </p:sp>
      <p:grpSp>
        <p:nvGrpSpPr>
          <p:cNvPr id="3" name="그룹 2"/>
          <p:cNvGrpSpPr/>
          <p:nvPr/>
        </p:nvGrpSpPr>
        <p:grpSpPr>
          <a:xfrm>
            <a:off x="1167286" y="2283718"/>
            <a:ext cx="5166625" cy="2664296"/>
            <a:chOff x="1167285" y="2283718"/>
            <a:chExt cx="6122286" cy="2664296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285" y="2283718"/>
              <a:ext cx="5780977" cy="2664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457744" y="4597024"/>
              <a:ext cx="183182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100" dirty="0">
                  <a:solidFill>
                    <a:schemeClr val="bg1"/>
                  </a:solidFill>
                </a:rPr>
                <a:t>리스트 출력 소스</a:t>
              </a:r>
              <a:endParaRPr lang="en-US" altLang="ko-KR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6049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69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마이 페이지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내 대여 반납 리스트 소스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63" y="847046"/>
            <a:ext cx="5856709" cy="377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038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>
                <a:solidFill>
                  <a:srgbClr val="3B5735"/>
                </a:solidFill>
              </a:rPr>
              <a:t>7</a:t>
            </a:fld>
            <a:endParaRPr lang="ko-KR" altLang="en-US" dirty="0">
              <a:solidFill>
                <a:srgbClr val="3B5735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128" y1="16412" x2="19128" y2="16412"/>
                        <a14:foregroundMark x1="53020" y1="19084" x2="53020" y2="19084"/>
                        <a14:foregroundMark x1="29195" y1="41985" x2="29195" y2="41985"/>
                        <a14:foregroundMark x1="21812" y1="43511" x2="21812" y2="43511"/>
                        <a14:foregroundMark x1="23490" y1="59542" x2="23490" y2="59542"/>
                        <a14:foregroundMark x1="65772" y1="61832" x2="65772" y2="61832"/>
                        <a14:foregroundMark x1="61409" y1="71756" x2="61409" y2="71756"/>
                        <a14:foregroundMark x1="46980" y1="81679" x2="46980" y2="81679"/>
                        <a14:foregroundMark x1="54027" y1="84351" x2="54027" y2="84351"/>
                        <a14:foregroundMark x1="61745" y1="84733" x2="61745" y2="84733"/>
                        <a14:foregroundMark x1="70470" y1="84351" x2="70470" y2="84351"/>
                        <a14:foregroundMark x1="74832" y1="83206" x2="74832" y2="83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580" y="796882"/>
            <a:ext cx="1044423" cy="67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1563638"/>
            <a:ext cx="792088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4"/>
            </a:pPr>
            <a:r>
              <a:rPr lang="ko-KR" altLang="en-US" b="1" dirty="0"/>
              <a:t>마이 페이지 </a:t>
            </a:r>
            <a:r>
              <a:rPr lang="en-US" altLang="ko-KR" b="1" dirty="0"/>
              <a:t>(MY PAGE)</a:t>
            </a:r>
            <a:endParaRPr lang="en-US" altLang="ko-KR" sz="2400" dirty="0"/>
          </a:p>
          <a:p>
            <a:pPr marL="800100" lvl="1" indent="-342900" fontAlgn="base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/>
              <a:t>로그인 시 사용가능</a:t>
            </a:r>
            <a:endParaRPr lang="ko-KR" altLang="en-US" b="1" dirty="0"/>
          </a:p>
          <a:p>
            <a:pPr marL="742950" lvl="1" indent="-285750" fontAlgn="base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 내 </a:t>
            </a:r>
            <a:r>
              <a:rPr lang="ko-KR" altLang="en-US" sz="1400" b="1" dirty="0"/>
              <a:t>이용정보</a:t>
            </a:r>
            <a:endParaRPr lang="ko-KR" altLang="en-US" b="1" dirty="0"/>
          </a:p>
          <a:p>
            <a:pPr marL="1085850" lvl="2" indent="-171450" fontAlgn="base" latinLnBrk="0">
              <a:lnSpc>
                <a:spcPct val="150000"/>
              </a:lnSpc>
              <a:buFontTx/>
              <a:buChar char="-"/>
            </a:pPr>
            <a:r>
              <a:rPr lang="ko-KR" altLang="en-US" sz="1200" b="1" dirty="0" smtClean="0">
                <a:solidFill>
                  <a:srgbClr val="FF0000"/>
                </a:solidFill>
              </a:rPr>
              <a:t>예약 </a:t>
            </a:r>
            <a:r>
              <a:rPr lang="ko-KR" altLang="en-US" sz="1200" b="1" dirty="0">
                <a:solidFill>
                  <a:srgbClr val="FF0000"/>
                </a:solidFill>
              </a:rPr>
              <a:t>시 자동으로 목록에 추가된다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 marL="1085850" lvl="2" indent="-171450" fontAlgn="base" latinLnBrk="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예약 </a:t>
            </a:r>
            <a:r>
              <a:rPr lang="ko-KR" altLang="en-US" sz="1200" dirty="0"/>
              <a:t>번호로 목록 </a:t>
            </a:r>
            <a:r>
              <a:rPr lang="ko-KR" altLang="en-US" sz="1200" dirty="0" smtClean="0"/>
              <a:t>정렬</a:t>
            </a:r>
            <a:endParaRPr lang="en-US" altLang="ko-KR" sz="1200" dirty="0" smtClean="0"/>
          </a:p>
          <a:p>
            <a:pPr marL="1085850" lvl="2" indent="-171450" fontAlgn="base" latinLnBrk="0">
              <a:lnSpc>
                <a:spcPct val="150000"/>
              </a:lnSpc>
              <a:buFontTx/>
              <a:buChar char="-"/>
            </a:pPr>
            <a:r>
              <a:rPr lang="ko-KR" altLang="en-US" sz="1200" dirty="0" smtClean="0"/>
              <a:t>이용 </a:t>
            </a:r>
            <a:r>
              <a:rPr lang="ko-KR" altLang="en-US" sz="1200" dirty="0"/>
              <a:t>상태 </a:t>
            </a:r>
            <a:r>
              <a:rPr lang="en-US" altLang="ko-KR" sz="1200" dirty="0"/>
              <a:t>: </a:t>
            </a:r>
            <a:endParaRPr lang="ko-KR" altLang="en-US" sz="1600" dirty="0"/>
          </a:p>
          <a:p>
            <a:pPr lvl="2" fontAlgn="base" latinLnBrk="0">
              <a:lnSpc>
                <a:spcPct val="150000"/>
              </a:lnSpc>
            </a:pPr>
            <a:r>
              <a:rPr lang="en-US" altLang="ko-KR" sz="1200" dirty="0"/>
              <a:t>(</a:t>
            </a:r>
            <a:r>
              <a:rPr lang="ko-KR" altLang="en-US" sz="1200" dirty="0"/>
              <a:t>예약대기</a:t>
            </a:r>
            <a:r>
              <a:rPr lang="en-US" altLang="ko-KR" sz="1200" dirty="0"/>
              <a:t>/</a:t>
            </a:r>
            <a:r>
              <a:rPr lang="ko-KR" altLang="en-US" sz="1200" dirty="0"/>
              <a:t>예약취소</a:t>
            </a:r>
            <a:r>
              <a:rPr lang="en-US" altLang="ko-KR" sz="1200" dirty="0"/>
              <a:t>/</a:t>
            </a:r>
            <a:r>
              <a:rPr lang="ko-KR" altLang="en-US" sz="1200" dirty="0"/>
              <a:t>예약완료</a:t>
            </a:r>
            <a:r>
              <a:rPr lang="en-US" altLang="ko-KR" sz="1200" dirty="0"/>
              <a:t>/</a:t>
            </a:r>
            <a:r>
              <a:rPr lang="ko-KR" altLang="en-US" sz="1200" dirty="0"/>
              <a:t>대여 중</a:t>
            </a:r>
            <a:r>
              <a:rPr lang="en-US" altLang="ko-KR" sz="1200" dirty="0"/>
              <a:t>/</a:t>
            </a:r>
            <a:r>
              <a:rPr lang="ko-KR" altLang="en-US" sz="1200" dirty="0"/>
              <a:t>대여완료</a:t>
            </a:r>
            <a:r>
              <a:rPr lang="en-US" altLang="ko-KR" sz="1200" dirty="0"/>
              <a:t>/</a:t>
            </a:r>
            <a:r>
              <a:rPr lang="ko-KR" altLang="en-US" sz="1200" dirty="0"/>
              <a:t>환불요청</a:t>
            </a:r>
            <a:r>
              <a:rPr lang="en-US" altLang="ko-KR" sz="1200" dirty="0"/>
              <a:t>/</a:t>
            </a:r>
            <a:r>
              <a:rPr lang="ko-KR" altLang="en-US" sz="1200" dirty="0"/>
              <a:t>환불완료</a:t>
            </a:r>
            <a:r>
              <a:rPr lang="en-US" altLang="ko-KR" sz="1200" dirty="0"/>
              <a:t>) </a:t>
            </a:r>
            <a:r>
              <a:rPr lang="ko-KR" altLang="en-US" sz="1200" dirty="0"/>
              <a:t>로 표기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 내 </a:t>
            </a:r>
            <a:r>
              <a:rPr lang="ko-KR" altLang="en-US" sz="1400" b="1" dirty="0"/>
              <a:t>정보수정</a:t>
            </a:r>
            <a:endParaRPr lang="ko-KR" altLang="en-US" b="1" dirty="0"/>
          </a:p>
          <a:p>
            <a:pPr lvl="2" fontAlgn="base" latinLnBrk="0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아이디</a:t>
            </a:r>
            <a:r>
              <a:rPr lang="en-US" altLang="ko-KR" sz="1200" dirty="0"/>
              <a:t>, </a:t>
            </a:r>
            <a:r>
              <a:rPr lang="ko-KR" altLang="en-US" sz="1200" dirty="0"/>
              <a:t>회원이름</a:t>
            </a:r>
            <a:r>
              <a:rPr lang="en-US" altLang="ko-KR" sz="1200" dirty="0"/>
              <a:t>, </a:t>
            </a:r>
            <a:r>
              <a:rPr lang="ko-KR" altLang="en-US" sz="1200" dirty="0"/>
              <a:t>생년월일</a:t>
            </a:r>
            <a:r>
              <a:rPr lang="en-US" altLang="ko-KR" sz="1200" dirty="0"/>
              <a:t>, </a:t>
            </a:r>
            <a:r>
              <a:rPr lang="ko-KR" altLang="en-US" sz="1200" dirty="0"/>
              <a:t>핸드폰번호</a:t>
            </a:r>
            <a:r>
              <a:rPr lang="en-US" altLang="ko-KR" sz="1200" dirty="0"/>
              <a:t>, </a:t>
            </a:r>
            <a:r>
              <a:rPr lang="ko-KR" altLang="en-US" sz="1200" dirty="0"/>
              <a:t>회원 </a:t>
            </a:r>
            <a:r>
              <a:rPr lang="ko-KR" altLang="en-US" sz="1200" dirty="0" err="1"/>
              <a:t>이메일</a:t>
            </a:r>
            <a:r>
              <a:rPr lang="ko-KR" altLang="en-US" sz="1200" dirty="0"/>
              <a:t> 확인가능</a:t>
            </a:r>
            <a:endParaRPr lang="ko-KR" altLang="en-US" sz="1600" dirty="0"/>
          </a:p>
          <a:p>
            <a:pPr lvl="2" fontAlgn="base" latinLnBrk="0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수정 </a:t>
            </a:r>
            <a:r>
              <a:rPr lang="en-US" altLang="ko-KR" sz="1200" dirty="0"/>
              <a:t>: </a:t>
            </a:r>
            <a:r>
              <a:rPr lang="ko-KR" altLang="en-US" sz="1200" dirty="0"/>
              <a:t>비밀번호</a:t>
            </a:r>
            <a:r>
              <a:rPr lang="en-US" altLang="ko-KR" sz="1200" dirty="0"/>
              <a:t>, </a:t>
            </a:r>
            <a:r>
              <a:rPr lang="ko-KR" altLang="en-US" sz="1200" dirty="0"/>
              <a:t>핸드폰번호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이메일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생년월일</a:t>
            </a:r>
            <a:r>
              <a:rPr lang="en-US" altLang="ko-KR" sz="1200" dirty="0"/>
              <a:t>, </a:t>
            </a:r>
            <a:r>
              <a:rPr lang="ko-KR" altLang="en-US" sz="1200" dirty="0"/>
              <a:t>성별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257276" y="875496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>
                <a:solidFill>
                  <a:schemeClr val="bg1"/>
                </a:solidFill>
              </a:rPr>
              <a:t>: ‘</a:t>
            </a:r>
            <a:r>
              <a:rPr lang="ko-KR" altLang="en-US" sz="2000" b="1" dirty="0">
                <a:solidFill>
                  <a:schemeClr val="bg1"/>
                </a:solidFill>
              </a:rPr>
              <a:t>사용자 요구사항</a:t>
            </a:r>
            <a:r>
              <a:rPr lang="en-US" altLang="ko-KR" sz="2000" b="1" dirty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17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70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마이 페이지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내 대여 반납 리스트 소스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55727"/>
            <a:ext cx="5904656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17570"/>
            <a:ext cx="5904656" cy="136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04822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71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마이 페이지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내 정보 수정하기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94" y="892220"/>
            <a:ext cx="2736304" cy="4009005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타원 10"/>
          <p:cNvSpPr/>
          <p:nvPr/>
        </p:nvSpPr>
        <p:spPr>
          <a:xfrm>
            <a:off x="1399972" y="84704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503105" y="429059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503105" y="456843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19672" y="1635646"/>
            <a:ext cx="2294626" cy="864096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023245" y="892220"/>
            <a:ext cx="4249487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회원 가입 시 등록한 아이디를 제외하고 기존 정보는 수정이 가능합니다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정보 수정을 하기 위해서는 기존 비밀번호를 필수 입력해야 합니다</a:t>
            </a:r>
            <a:r>
              <a:rPr lang="en-US" altLang="ko-KR" sz="1100" dirty="0"/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변경할 비밀번호와 변경 비밀번호 확인 입력 창의 정보 값은 같아야 합니다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확인 버튼을 누를 시 기존 비밀번호와 동일하지 않을 시 정보 수정이 불가합니다</a:t>
            </a:r>
            <a:r>
              <a:rPr lang="en-US" altLang="ko-KR" sz="1100" dirty="0"/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재 작성을 누르면 입력창의 정보가 초기화 됩니다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18" name="타원 17"/>
          <p:cNvSpPr/>
          <p:nvPr/>
        </p:nvSpPr>
        <p:spPr>
          <a:xfrm>
            <a:off x="1399971" y="1203598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392371" y="163564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7275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72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마이 페이지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회원 탈퇴 처리 서비스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3528" y="987573"/>
            <a:ext cx="5796211" cy="3743955"/>
            <a:chOff x="1152053" y="868650"/>
            <a:chExt cx="5796211" cy="3327892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53" y="868650"/>
              <a:ext cx="5796211" cy="3327892"/>
            </a:xfrm>
            <a:prstGeom prst="rect">
              <a:avLst/>
            </a:prstGeom>
            <a:noFill/>
            <a:ln w="22225">
              <a:solidFill>
                <a:srgbClr val="3B5735"/>
              </a:solidFill>
            </a:ln>
            <a:effectLst/>
            <a:extLst/>
          </p:spPr>
        </p:pic>
        <p:sp>
          <p:nvSpPr>
            <p:cNvPr id="14" name="직사각형 13"/>
            <p:cNvSpPr/>
            <p:nvPr/>
          </p:nvSpPr>
          <p:spPr>
            <a:xfrm>
              <a:off x="2699792" y="2135172"/>
              <a:ext cx="2736304" cy="126014"/>
            </a:xfrm>
            <a:prstGeom prst="rect">
              <a:avLst/>
            </a:prstGeom>
            <a:noFill/>
            <a:ln w="19050">
              <a:solidFill>
                <a:srgbClr val="3B57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159888" y="2464430"/>
              <a:ext cx="2079848" cy="1547479"/>
            </a:xfrm>
            <a:prstGeom prst="rect">
              <a:avLst/>
            </a:prstGeom>
            <a:noFill/>
            <a:ln w="19050">
              <a:solidFill>
                <a:srgbClr val="3B57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228184" y="1027931"/>
            <a:ext cx="288032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회원 탈퇴 처리 서비스는 </a:t>
            </a:r>
            <a:r>
              <a:rPr lang="en-US" altLang="ko-KR" sz="1100" b="1" dirty="0"/>
              <a:t>‘</a:t>
            </a:r>
            <a:r>
              <a:rPr lang="ko-KR" altLang="en-US" sz="1100" b="1" dirty="0"/>
              <a:t>회원 탈퇴 약관 동의</a:t>
            </a:r>
            <a:r>
              <a:rPr lang="en-US" altLang="ko-KR" sz="1100" b="1" dirty="0"/>
              <a:t>’ </a:t>
            </a:r>
            <a:r>
              <a:rPr lang="ko-KR" altLang="en-US" sz="1100" b="1" dirty="0"/>
              <a:t>체크</a:t>
            </a:r>
            <a:endParaRPr lang="en-US" altLang="ko-KR" sz="1100" b="1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en-US" altLang="ko-KR" sz="1100" b="1" dirty="0"/>
              <a:t>DB</a:t>
            </a:r>
            <a:r>
              <a:rPr lang="ko-KR" altLang="en-US" sz="1100" b="1" dirty="0"/>
              <a:t>에 저장 된 아이디와 비밀번호가 일치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탈퇴 버튼을 클릭 시 </a:t>
            </a:r>
            <a:r>
              <a:rPr lang="en-US" altLang="ko-KR" sz="1100" b="1" dirty="0"/>
              <a:t>‘</a:t>
            </a:r>
            <a:r>
              <a:rPr lang="ko-KR" altLang="en-US" sz="1100" b="1" dirty="0"/>
              <a:t>탈퇴 처리</a:t>
            </a:r>
            <a:r>
              <a:rPr lang="en-US" altLang="ko-KR" sz="1100" b="1" dirty="0"/>
              <a:t>’</a:t>
            </a:r>
            <a:r>
              <a:rPr lang="ko-KR" altLang="en-US" sz="1100" b="1" dirty="0"/>
              <a:t> </a:t>
            </a:r>
            <a:r>
              <a:rPr lang="ko-KR" altLang="en-US" sz="1100" dirty="0"/>
              <a:t>가능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취소 버튼을 클릭 시 </a:t>
            </a:r>
            <a:r>
              <a:rPr lang="en-US" altLang="ko-KR" sz="1100" b="1" dirty="0"/>
              <a:t>‘</a:t>
            </a:r>
            <a:r>
              <a:rPr lang="ko-KR" altLang="en-US" sz="1100" b="1" dirty="0"/>
              <a:t>메인 화면</a:t>
            </a:r>
            <a:r>
              <a:rPr lang="en-US" altLang="ko-KR" sz="1100" b="1" dirty="0"/>
              <a:t>’</a:t>
            </a:r>
            <a:r>
              <a:rPr lang="ko-KR" altLang="en-US" sz="1100" b="1" dirty="0"/>
              <a:t> </a:t>
            </a:r>
            <a:r>
              <a:rPr lang="ko-KR" altLang="en-US" sz="1100" dirty="0"/>
              <a:t>이동 </a:t>
            </a:r>
            <a:endParaRPr lang="en-US" altLang="ko-KR" sz="1100" dirty="0"/>
          </a:p>
        </p:txBody>
      </p:sp>
      <p:sp>
        <p:nvSpPr>
          <p:cNvPr id="12" name="타원 11"/>
          <p:cNvSpPr/>
          <p:nvPr/>
        </p:nvSpPr>
        <p:spPr>
          <a:xfrm>
            <a:off x="1721611" y="2205483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190830" y="2657719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81708" y="379588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190830" y="4166107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6042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73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마이 페이지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회원 탈퇴 처리 소스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43558"/>
            <a:ext cx="5400600" cy="207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31790"/>
            <a:ext cx="5400600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156176" y="1077757"/>
            <a:ext cx="252028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1" dirty="0"/>
              <a:t>정상적인 탈퇴 서비스가 진행이 되면</a:t>
            </a:r>
            <a:endParaRPr lang="en-US" altLang="ko-KR" sz="1100" b="1" dirty="0"/>
          </a:p>
          <a:p>
            <a:pPr algn="just">
              <a:lnSpc>
                <a:spcPct val="150000"/>
              </a:lnSpc>
            </a:pPr>
            <a:r>
              <a:rPr lang="en-US" altLang="ko-KR" sz="1100" b="1" dirty="0"/>
              <a:t>‘DB’</a:t>
            </a:r>
            <a:r>
              <a:rPr lang="ko-KR" altLang="en-US" sz="1100" b="1" dirty="0"/>
              <a:t>에 자동적으로 </a:t>
            </a:r>
            <a:r>
              <a:rPr lang="en-US" altLang="ko-KR" sz="1100" b="1" dirty="0"/>
              <a:t>disable </a:t>
            </a:r>
            <a:r>
              <a:rPr lang="ko-KR" altLang="en-US" sz="1100" b="1" dirty="0"/>
              <a:t>업데이트 되면서 메인 페이지로 이동합니다</a:t>
            </a:r>
            <a:r>
              <a:rPr lang="en-US" altLang="ko-KR" sz="11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702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491630"/>
            <a:ext cx="9144000" cy="216024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051720" y="2139702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회원 서비스 게시판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26857" y="3046972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담</a:t>
            </a:r>
            <a:r>
              <a:rPr lang="ko-KR" altLang="en-US" sz="1400" b="1" dirty="0">
                <a:solidFill>
                  <a:schemeClr val="bg1"/>
                </a:solidFill>
              </a:rPr>
              <a:t>당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 팀원 김은수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65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75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‘OAB</a:t>
            </a:r>
            <a:r>
              <a:rPr lang="ko-KR" altLang="en-US" b="1" dirty="0">
                <a:solidFill>
                  <a:srgbClr val="3B5735"/>
                </a:solidFill>
              </a:rPr>
              <a:t>소개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인사말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97" y="1131590"/>
            <a:ext cx="7017287" cy="2880320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6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76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‘OAB</a:t>
            </a:r>
            <a:r>
              <a:rPr lang="ko-KR" altLang="en-US" b="1" dirty="0">
                <a:solidFill>
                  <a:srgbClr val="3B5735"/>
                </a:solidFill>
              </a:rPr>
              <a:t>소개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지점안내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7574"/>
            <a:ext cx="7436157" cy="3672408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73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77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공지사항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95" y="987574"/>
            <a:ext cx="5999169" cy="2049290"/>
          </a:xfrm>
          <a:prstGeom prst="rect">
            <a:avLst/>
          </a:prstGeom>
          <a:noFill/>
          <a:ln w="19050">
            <a:solidFill>
              <a:srgbClr val="3B5735"/>
            </a:solidFill>
          </a:ln>
          <a:extLst/>
        </p:spPr>
      </p:pic>
      <p:sp>
        <p:nvSpPr>
          <p:cNvPr id="11" name="직사각형 10"/>
          <p:cNvSpPr/>
          <p:nvPr/>
        </p:nvSpPr>
        <p:spPr>
          <a:xfrm>
            <a:off x="1763688" y="2067695"/>
            <a:ext cx="2736304" cy="21602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547664" y="1928775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9094" y="3219822"/>
            <a:ext cx="6935274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공지사항 제목에 커서를 가져다 대면 </a:t>
            </a:r>
            <a:r>
              <a:rPr lang="ko-KR" altLang="en-US" sz="1100" b="1" dirty="0"/>
              <a:t>색상이 변하며</a:t>
            </a:r>
            <a:r>
              <a:rPr lang="en-US" altLang="ko-KR" sz="1100" dirty="0"/>
              <a:t>,  </a:t>
            </a:r>
            <a:r>
              <a:rPr lang="ko-KR" altLang="en-US" sz="1100" dirty="0"/>
              <a:t>클릭 시 </a:t>
            </a:r>
            <a:r>
              <a:rPr lang="ko-KR" altLang="en-US" sz="1100" b="1" dirty="0"/>
              <a:t>해당 공지 글의 상세 페이지로 이동</a:t>
            </a:r>
            <a:r>
              <a:rPr lang="ko-KR" altLang="en-US" sz="1100" dirty="0"/>
              <a:t>합니다</a:t>
            </a:r>
            <a:r>
              <a:rPr lang="en-US" altLang="ko-KR" sz="1100" dirty="0" smtClean="0"/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페이지 처리</a:t>
            </a:r>
            <a:endParaRPr lang="en-US" altLang="ko-KR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592831" y="2715766"/>
            <a:ext cx="711696" cy="21602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443176" y="257684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97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93" y="987574"/>
            <a:ext cx="6125333" cy="2786394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78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공지사항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공지사항 상세보기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1880" y="3291830"/>
            <a:ext cx="1008112" cy="21602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342225" y="315291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1070" y="4011910"/>
            <a:ext cx="693527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목록 버튼을 클릭하면 </a:t>
            </a:r>
            <a:r>
              <a:rPr lang="en-US" altLang="ko-KR" sz="1100" b="1" dirty="0"/>
              <a:t>‘</a:t>
            </a:r>
            <a:r>
              <a:rPr lang="ko-KR" altLang="en-US" sz="1100" b="1" dirty="0"/>
              <a:t>공지사항 리스트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페이지</a:t>
            </a:r>
            <a:r>
              <a:rPr lang="en-US" altLang="ko-KR" sz="1100" b="1" dirty="0"/>
              <a:t>’</a:t>
            </a:r>
            <a:r>
              <a:rPr lang="ko-KR" altLang="en-US" sz="1100" dirty="0"/>
              <a:t> 이동</a:t>
            </a:r>
            <a:endParaRPr lang="en-US" altLang="ko-KR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28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99840"/>
            <a:ext cx="6768752" cy="2400002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478" y="1563638"/>
            <a:ext cx="3666770" cy="2191713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79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공지사항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공지사항 상세보기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552" y="1923677"/>
            <a:ext cx="2304256" cy="216025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10086" y="180664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642" y="4299942"/>
            <a:ext cx="6935274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자주 묻는 질문 제목을 클릭하면 숨겨진 답변이 보이고</a:t>
            </a:r>
            <a:r>
              <a:rPr lang="en-US" altLang="ko-KR" sz="1100" dirty="0"/>
              <a:t>, </a:t>
            </a:r>
            <a:r>
              <a:rPr lang="ko-KR" altLang="en-US" sz="1100" dirty="0"/>
              <a:t>재 클릭할 시 다시 답변을 숨깁니다</a:t>
            </a:r>
            <a:r>
              <a:rPr lang="en-US" altLang="ko-KR" sz="1100" dirty="0"/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571750"/>
            <a:ext cx="280831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842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>
                <a:solidFill>
                  <a:srgbClr val="3B5735"/>
                </a:solidFill>
              </a:rPr>
              <a:t>8</a:t>
            </a:fld>
            <a:endParaRPr lang="ko-KR" altLang="en-US" dirty="0">
              <a:solidFill>
                <a:srgbClr val="3B5735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128" y1="16412" x2="19128" y2="16412"/>
                        <a14:foregroundMark x1="53020" y1="19084" x2="53020" y2="19084"/>
                        <a14:foregroundMark x1="29195" y1="41985" x2="29195" y2="41985"/>
                        <a14:foregroundMark x1="21812" y1="43511" x2="21812" y2="43511"/>
                        <a14:foregroundMark x1="23490" y1="59542" x2="23490" y2="59542"/>
                        <a14:foregroundMark x1="65772" y1="61832" x2="65772" y2="61832"/>
                        <a14:foregroundMark x1="61409" y1="71756" x2="61409" y2="71756"/>
                        <a14:foregroundMark x1="46980" y1="81679" x2="46980" y2="81679"/>
                        <a14:foregroundMark x1="54027" y1="84351" x2="54027" y2="84351"/>
                        <a14:foregroundMark x1="61745" y1="84733" x2="61745" y2="84733"/>
                        <a14:foregroundMark x1="70470" y1="84351" x2="70470" y2="84351"/>
                        <a14:foregroundMark x1="74832" y1="83206" x2="74832" y2="83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580" y="796882"/>
            <a:ext cx="1044423" cy="67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00911" y="1485024"/>
            <a:ext cx="79208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5"/>
            </a:pPr>
            <a:r>
              <a:rPr lang="ko-KR" altLang="en-US" b="1" dirty="0" smtClean="0"/>
              <a:t>상품 리스트</a:t>
            </a:r>
            <a:endParaRPr lang="ko-KR" altLang="en-US" b="1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비회원도 </a:t>
            </a:r>
            <a:r>
              <a:rPr lang="ko-KR" altLang="en-US" sz="1200" dirty="0" smtClean="0"/>
              <a:t>조회가능</a:t>
            </a:r>
            <a:endParaRPr lang="en-US" altLang="ko-KR" sz="1200" dirty="0" smtClean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대여 </a:t>
            </a:r>
            <a:r>
              <a:rPr lang="ko-KR" altLang="en-US" sz="1200" dirty="0"/>
              <a:t>할 수 있는 세트 상품의 목록을 출력</a:t>
            </a:r>
            <a:endParaRPr lang="en-US" altLang="ko-KR" sz="12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썸네일을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클릭하면 상세페이지로 이동 가능</a:t>
            </a:r>
          </a:p>
          <a:p>
            <a:pPr marL="342900" lvl="0" indent="-342900" fontAlgn="base" latinLnBrk="0">
              <a:lnSpc>
                <a:spcPct val="150000"/>
              </a:lnSpc>
              <a:buFont typeface="+mj-ea"/>
              <a:buAutoNum type="arabicParenR" startAt="5"/>
            </a:pPr>
            <a:r>
              <a:rPr lang="ko-KR" altLang="en-US" b="1" dirty="0"/>
              <a:t>예약하기 </a:t>
            </a:r>
            <a:endParaRPr lang="ko-KR" altLang="en-US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상품리스트에서 </a:t>
            </a:r>
            <a:r>
              <a:rPr lang="ko-KR" altLang="en-US" sz="1200" b="1" dirty="0"/>
              <a:t>썸네일을 클릭하면 이동 되는 상세 페이지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/>
              <a:t>상품리스트에서 </a:t>
            </a:r>
            <a:r>
              <a:rPr lang="ko-KR" altLang="en-US" sz="1200" b="1" dirty="0"/>
              <a:t>선택한 세트상품은 자동으로 선택한 상품에 추가 됨</a:t>
            </a:r>
            <a:endParaRPr lang="en-US" altLang="ko-KR" sz="1200" b="1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선택한 상품 외에 추가로 </a:t>
            </a:r>
            <a:r>
              <a:rPr lang="ko-KR" altLang="en-US" sz="1200" b="1" dirty="0" smtClean="0"/>
              <a:t>추가상품을 </a:t>
            </a:r>
            <a:r>
              <a:rPr lang="ko-KR" altLang="en-US" sz="1200" b="1" dirty="0"/>
              <a:t>선택 가능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/>
              <a:t>선택한 상품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세트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추가 상품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의 합산 금액을 자동 출력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지점선택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연락처 정보</a:t>
            </a:r>
            <a:r>
              <a:rPr lang="en-US" altLang="ko-KR" sz="1200" dirty="0"/>
              <a:t>, </a:t>
            </a:r>
            <a:r>
              <a:rPr lang="ko-KR" altLang="en-US" sz="1200" dirty="0"/>
              <a:t>예약 날짜 및 시간 정보</a:t>
            </a:r>
            <a:r>
              <a:rPr lang="en-US" altLang="ko-KR" sz="1200" dirty="0"/>
              <a:t>, </a:t>
            </a:r>
            <a:r>
              <a:rPr lang="ko-KR" altLang="en-US" sz="1200" dirty="0"/>
              <a:t>개인정보동의 필수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결제 방법 </a:t>
            </a:r>
            <a:r>
              <a:rPr lang="en-US" altLang="ko-KR" sz="1200" dirty="0"/>
              <a:t>: </a:t>
            </a:r>
            <a:r>
              <a:rPr lang="ko-KR" altLang="en-US" sz="1200" dirty="0"/>
              <a:t>카드</a:t>
            </a:r>
            <a:r>
              <a:rPr lang="en-US" altLang="ko-KR" sz="1200" dirty="0"/>
              <a:t>/</a:t>
            </a:r>
            <a:r>
              <a:rPr lang="ko-KR" altLang="en-US" sz="1200" dirty="0"/>
              <a:t>계좌이체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이용 시간 </a:t>
            </a:r>
            <a:r>
              <a:rPr lang="en-US" altLang="ko-KR" sz="1200" dirty="0"/>
              <a:t>: 12</a:t>
            </a:r>
            <a:r>
              <a:rPr lang="ko-KR" altLang="en-US" sz="1200" dirty="0"/>
              <a:t>시 </a:t>
            </a:r>
            <a:r>
              <a:rPr lang="en-US" altLang="ko-KR" sz="1200" dirty="0"/>
              <a:t>~ 18</a:t>
            </a:r>
            <a:r>
              <a:rPr lang="ko-KR" altLang="en-US" sz="1200" dirty="0"/>
              <a:t>시까지 대여 가능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7276" y="875496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>
                <a:solidFill>
                  <a:schemeClr val="bg1"/>
                </a:solidFill>
              </a:rPr>
              <a:t>: ‘</a:t>
            </a:r>
            <a:r>
              <a:rPr lang="ko-KR" altLang="en-US" sz="2000" b="1" dirty="0">
                <a:solidFill>
                  <a:schemeClr val="bg1"/>
                </a:solidFill>
              </a:rPr>
              <a:t>사용자 요구사항</a:t>
            </a:r>
            <a:r>
              <a:rPr lang="en-US" altLang="ko-KR" sz="2000" b="1" dirty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17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80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‘1:1 </a:t>
            </a:r>
            <a:r>
              <a:rPr lang="ko-KR" altLang="en-US" b="1" dirty="0">
                <a:solidFill>
                  <a:srgbClr val="3B5735"/>
                </a:solidFill>
              </a:rPr>
              <a:t>문의 하기 게시판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1070" y="4011910"/>
            <a:ext cx="6935274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로그인 글자 클릭 시 로그인 페이지로 이동합니다</a:t>
            </a:r>
            <a:r>
              <a:rPr lang="en-US" altLang="ko-KR" sz="1100" dirty="0"/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" t="10473" r="1475" b="16058"/>
          <a:stretch/>
        </p:blipFill>
        <p:spPr bwMode="auto">
          <a:xfrm>
            <a:off x="625004" y="987574"/>
            <a:ext cx="6395268" cy="2872922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275856" y="1815664"/>
            <a:ext cx="2016224" cy="396046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523329" y="167674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8710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09" y="982680"/>
            <a:ext cx="6408712" cy="3432062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81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‘1:1 </a:t>
            </a:r>
            <a:r>
              <a:rPr lang="ko-KR" altLang="en-US" b="1" dirty="0">
                <a:solidFill>
                  <a:srgbClr val="3B5735"/>
                </a:solidFill>
              </a:rPr>
              <a:t>문의 하기 게시판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작성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1998" y="1685516"/>
            <a:ext cx="4996145" cy="2038362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73807" y="1525995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71998" y="3795884"/>
            <a:ext cx="4996145" cy="216025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73619" y="3723878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20415" y="4037298"/>
            <a:ext cx="1135562" cy="23725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070761" y="3996715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58196" y="0"/>
            <a:ext cx="2897781" cy="514350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58196" y="1051849"/>
            <a:ext cx="2778300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이름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비밀번호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제목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문의 내용은 필수 입력 사항입니다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첨부 파일은 선택 사항입니다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필수 사항을 정확히 다 입력 후 등록 버튼을 클릭 시 </a:t>
            </a:r>
            <a:r>
              <a:rPr lang="ko-KR" altLang="en-US" sz="1100" b="1" dirty="0">
                <a:solidFill>
                  <a:schemeClr val="bg1"/>
                </a:solidFill>
              </a:rPr>
              <a:t>정상적으로 문의 글 등록이 완료</a:t>
            </a:r>
            <a:r>
              <a:rPr lang="ko-KR" altLang="en-US" sz="1100" dirty="0">
                <a:solidFill>
                  <a:schemeClr val="bg1"/>
                </a:solidFill>
              </a:rPr>
              <a:t>되면서 </a:t>
            </a:r>
            <a:r>
              <a:rPr lang="en-US" altLang="ko-KR" sz="1100" b="1" dirty="0">
                <a:solidFill>
                  <a:schemeClr val="bg1"/>
                </a:solidFill>
              </a:rPr>
              <a:t>‘</a:t>
            </a:r>
            <a:r>
              <a:rPr lang="ko-KR" altLang="en-US" sz="1100" b="1" dirty="0">
                <a:solidFill>
                  <a:schemeClr val="bg1"/>
                </a:solidFill>
              </a:rPr>
              <a:t>내 문의 리스트 페이지</a:t>
            </a:r>
            <a:r>
              <a:rPr lang="en-US" altLang="ko-KR" sz="1100" b="1" dirty="0">
                <a:solidFill>
                  <a:schemeClr val="bg1"/>
                </a:solidFill>
              </a:rPr>
              <a:t>’ </a:t>
            </a:r>
            <a:r>
              <a:rPr lang="ko-KR" altLang="en-US" sz="1100" b="1" dirty="0">
                <a:solidFill>
                  <a:schemeClr val="bg1"/>
                </a:solidFill>
              </a:rPr>
              <a:t>이동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4354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82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‘1:1 </a:t>
            </a:r>
            <a:r>
              <a:rPr lang="ko-KR" altLang="en-US" b="1" dirty="0">
                <a:solidFill>
                  <a:srgbClr val="3B5735"/>
                </a:solidFill>
              </a:rPr>
              <a:t>문의 리스트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t="17220" r="4186" b="772"/>
          <a:stretch/>
        </p:blipFill>
        <p:spPr bwMode="auto">
          <a:xfrm>
            <a:off x="971600" y="956040"/>
            <a:ext cx="5040560" cy="3231420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084168" y="1022482"/>
            <a:ext cx="2951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1" dirty="0"/>
              <a:t>작성 된 문의 글이 없을 경우</a:t>
            </a:r>
            <a:endParaRPr lang="en-US" altLang="ko-KR" sz="1100" b="1" dirty="0"/>
          </a:p>
          <a:p>
            <a:pPr algn="just">
              <a:lnSpc>
                <a:spcPct val="150000"/>
              </a:lnSpc>
            </a:pPr>
            <a:r>
              <a:rPr lang="ko-KR" altLang="en-US" sz="1100" b="1" dirty="0"/>
              <a:t>안내 이미지가 출력 됩니다</a:t>
            </a:r>
            <a:r>
              <a:rPr lang="en-US" altLang="ko-KR" sz="1100" b="1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b="1" dirty="0"/>
              <a:t>안내 이미지 클릭 시 </a:t>
            </a:r>
            <a:r>
              <a:rPr lang="en-US" altLang="ko-KR" sz="1100" b="1" dirty="0"/>
              <a:t>‘</a:t>
            </a:r>
            <a:r>
              <a:rPr lang="ko-KR" altLang="en-US" sz="1100" b="1" dirty="0"/>
              <a:t>문의 글 작성 페이지</a:t>
            </a:r>
            <a:r>
              <a:rPr lang="en-US" altLang="ko-KR" sz="1100" b="1" dirty="0"/>
              <a:t>’ </a:t>
            </a:r>
            <a:r>
              <a:rPr lang="ko-KR" altLang="en-US" sz="1100" b="1" dirty="0"/>
              <a:t>이동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26254354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83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‘1:1 </a:t>
            </a:r>
            <a:r>
              <a:rPr lang="ko-KR" altLang="en-US" b="1" dirty="0">
                <a:solidFill>
                  <a:srgbClr val="3B5735"/>
                </a:solidFill>
              </a:rPr>
              <a:t>문의 리스트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1070" y="3435846"/>
            <a:ext cx="693527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문의 글 제목 마우스 커서를 가져다 대면 색상이 변하며</a:t>
            </a:r>
            <a:r>
              <a:rPr lang="en-US" altLang="ko-KR" sz="1100" dirty="0"/>
              <a:t>,</a:t>
            </a:r>
            <a:r>
              <a:rPr lang="ko-KR" altLang="en-US" sz="1100" dirty="0"/>
              <a:t> 클릭 시 </a:t>
            </a:r>
            <a:r>
              <a:rPr lang="en-US" altLang="ko-KR" sz="1100" dirty="0"/>
              <a:t>‘</a:t>
            </a:r>
            <a:r>
              <a:rPr lang="ko-KR" altLang="en-US" sz="1100" dirty="0"/>
              <a:t>문의 글 상세 페이지</a:t>
            </a:r>
            <a:r>
              <a:rPr lang="en-US" altLang="ko-KR" sz="1100" dirty="0"/>
              <a:t>’ </a:t>
            </a:r>
            <a:r>
              <a:rPr lang="ko-KR" altLang="en-US" sz="1100" dirty="0"/>
              <a:t>이동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답변여부를 통해 관리자가 사용자의 문의 글에 답변 여부를 알 수 있습니다</a:t>
            </a:r>
            <a:r>
              <a:rPr lang="en-US" altLang="ko-KR" sz="1100" dirty="0"/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페이지 처리</a:t>
            </a:r>
            <a:endParaRPr lang="en-US" altLang="ko-KR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3275856" y="1815664"/>
            <a:ext cx="2016224" cy="396046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523329" y="167674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1"/>
          <a:stretch/>
        </p:blipFill>
        <p:spPr bwMode="auto">
          <a:xfrm>
            <a:off x="539552" y="987574"/>
            <a:ext cx="6624736" cy="2263844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475656" y="2499742"/>
            <a:ext cx="2160240" cy="21602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67256" y="1851670"/>
            <a:ext cx="564984" cy="93610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084168" y="168279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80403" y="2365918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59832" y="2787774"/>
            <a:ext cx="576064" cy="360040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910177" y="264885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8090"/>
            <a:ext cx="1787320" cy="891405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" name="구부러진 연결선 2"/>
          <p:cNvCxnSpPr>
            <a:stCxn id="17" idx="0"/>
            <a:endCxn id="22" idx="3"/>
          </p:cNvCxnSpPr>
          <p:nvPr/>
        </p:nvCxnSpPr>
        <p:spPr>
          <a:xfrm rot="16200000" flipV="1">
            <a:off x="1884334" y="1828300"/>
            <a:ext cx="825949" cy="516936"/>
          </a:xfrm>
          <a:prstGeom prst="curvedConnector2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3138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74" y="1020889"/>
            <a:ext cx="6356997" cy="3398267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84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 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내 문의 리스트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내 문의 글 상세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059017" y="1855572"/>
            <a:ext cx="2529207" cy="284130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419872" y="3363838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258196" y="0"/>
            <a:ext cx="2897781" cy="514350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258196" y="1051849"/>
            <a:ext cx="27783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목록 버튼 클릭 시 </a:t>
            </a:r>
            <a:r>
              <a:rPr lang="en-US" altLang="ko-KR" sz="1100" dirty="0">
                <a:solidFill>
                  <a:schemeClr val="bg1"/>
                </a:solidFill>
              </a:rPr>
              <a:t>‘</a:t>
            </a:r>
            <a:r>
              <a:rPr lang="ko-KR" altLang="en-US" sz="1100" dirty="0">
                <a:solidFill>
                  <a:schemeClr val="bg1"/>
                </a:solidFill>
              </a:rPr>
              <a:t>내 문의 리스트</a:t>
            </a:r>
            <a:r>
              <a:rPr lang="en-US" altLang="ko-KR" sz="1100" dirty="0">
                <a:solidFill>
                  <a:schemeClr val="bg1"/>
                </a:solidFill>
              </a:rPr>
              <a:t>’ </a:t>
            </a:r>
            <a:r>
              <a:rPr lang="ko-KR" altLang="en-US" sz="1100" dirty="0">
                <a:solidFill>
                  <a:schemeClr val="bg1"/>
                </a:solidFill>
              </a:rPr>
              <a:t>페이지 이동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처음 작성 시 입력했던 비밀번호를 입력해야 </a:t>
            </a:r>
            <a:r>
              <a:rPr lang="en-US" altLang="ko-KR" sz="1100" dirty="0">
                <a:solidFill>
                  <a:schemeClr val="bg1"/>
                </a:solidFill>
              </a:rPr>
              <a:t>4</a:t>
            </a:r>
            <a:r>
              <a:rPr lang="ko-KR" altLang="en-US" sz="1100" dirty="0">
                <a:solidFill>
                  <a:schemeClr val="bg1"/>
                </a:solidFill>
              </a:rPr>
              <a:t>번 삭제 버튼을 눌렀을 때 정상적으로 </a:t>
            </a:r>
            <a:r>
              <a:rPr lang="en-US" altLang="ko-KR" sz="1100" dirty="0">
                <a:solidFill>
                  <a:schemeClr val="bg1"/>
                </a:solidFill>
              </a:rPr>
              <a:t>‘</a:t>
            </a:r>
            <a:r>
              <a:rPr lang="ko-KR" altLang="en-US" sz="1100" dirty="0">
                <a:solidFill>
                  <a:schemeClr val="bg1"/>
                </a:solidFill>
              </a:rPr>
              <a:t>문의 글이 삭제</a:t>
            </a:r>
            <a:r>
              <a:rPr lang="en-US" altLang="ko-KR" sz="1100" dirty="0">
                <a:solidFill>
                  <a:schemeClr val="bg1"/>
                </a:solidFill>
              </a:rPr>
              <a:t>’ </a:t>
            </a:r>
            <a:r>
              <a:rPr lang="ko-KR" altLang="en-US" sz="1100" dirty="0">
                <a:solidFill>
                  <a:schemeClr val="bg1"/>
                </a:solidFill>
              </a:rPr>
              <a:t>처리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ko-KR" altLang="en-US" sz="1100" dirty="0">
                <a:solidFill>
                  <a:schemeClr val="bg1"/>
                </a:solidFill>
              </a:rPr>
              <a:t>되고 </a:t>
            </a:r>
            <a:r>
              <a:rPr lang="en-US" altLang="ko-KR" sz="1100" dirty="0">
                <a:solidFill>
                  <a:schemeClr val="bg1"/>
                </a:solidFill>
              </a:rPr>
              <a:t>‘</a:t>
            </a:r>
            <a:r>
              <a:rPr lang="ko-KR" altLang="en-US" sz="1100" dirty="0">
                <a:solidFill>
                  <a:schemeClr val="bg1"/>
                </a:solidFill>
              </a:rPr>
              <a:t>문의 리스트</a:t>
            </a:r>
            <a:r>
              <a:rPr lang="en-US" altLang="ko-KR" sz="1100" dirty="0">
                <a:solidFill>
                  <a:schemeClr val="bg1"/>
                </a:solidFill>
              </a:rPr>
              <a:t>’ </a:t>
            </a:r>
            <a:r>
              <a:rPr lang="ko-KR" altLang="en-US" sz="1100" dirty="0">
                <a:solidFill>
                  <a:schemeClr val="bg1"/>
                </a:solidFill>
              </a:rPr>
              <a:t>페이지 이동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54635" y="3723877"/>
            <a:ext cx="1161382" cy="23220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419872" y="367824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3" name="구부러진 연결선 2"/>
          <p:cNvCxnSpPr>
            <a:stCxn id="22" idx="2"/>
            <a:endCxn id="11" idx="0"/>
          </p:cNvCxnSpPr>
          <p:nvPr/>
        </p:nvCxnSpPr>
        <p:spPr>
          <a:xfrm rot="10800000" flipH="1">
            <a:off x="3419871" y="1855572"/>
            <a:ext cx="1903749" cy="1961588"/>
          </a:xfrm>
          <a:prstGeom prst="curvedConnector4">
            <a:avLst>
              <a:gd name="adj1" fmla="val -16539"/>
              <a:gd name="adj2" fmla="val 111654"/>
            </a:avLst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7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87"/>
          <a:stretch/>
        </p:blipFill>
        <p:spPr bwMode="auto">
          <a:xfrm>
            <a:off x="5323620" y="3579862"/>
            <a:ext cx="3012553" cy="47560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620" y="2935180"/>
            <a:ext cx="3012553" cy="512825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620" y="4185316"/>
            <a:ext cx="3012553" cy="549596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4354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63" y="1034718"/>
            <a:ext cx="5324253" cy="3337232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85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 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내 문의 리스트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내 문의 글 상세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83841" y="2429684"/>
            <a:ext cx="2529207" cy="165423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623720" y="1022042"/>
            <a:ext cx="25202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1" dirty="0"/>
              <a:t>작성 시 이미지 첨부 파일 추가 시</a:t>
            </a:r>
            <a:endParaRPr lang="en-US" altLang="ko-KR" sz="1100" b="1" dirty="0"/>
          </a:p>
          <a:p>
            <a:pPr algn="just">
              <a:lnSpc>
                <a:spcPct val="150000"/>
              </a:lnSpc>
            </a:pPr>
            <a:r>
              <a:rPr lang="ko-KR" altLang="en-US" sz="1100" b="1" dirty="0"/>
              <a:t>상세보기에서 이미지 확인 가능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34550253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7574"/>
            <a:ext cx="5472608" cy="3744416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86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 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포토 후기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43808" y="1419622"/>
            <a:ext cx="936104" cy="288032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699792" y="1285798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968854"/>
            <a:ext cx="288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포토후기 작성 버튼을 클릭 시 </a:t>
            </a:r>
            <a:r>
              <a:rPr lang="en-US" altLang="ko-KR" sz="1100" b="1" dirty="0"/>
              <a:t>‘</a:t>
            </a:r>
            <a:r>
              <a:rPr lang="ko-KR" altLang="en-US" sz="1100" b="1" dirty="0"/>
              <a:t>포토 후기 작성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페이지</a:t>
            </a:r>
            <a:r>
              <a:rPr lang="en-US" altLang="ko-KR" sz="1100" b="1" dirty="0"/>
              <a:t>’ </a:t>
            </a:r>
            <a:r>
              <a:rPr lang="ko-KR" altLang="en-US" sz="1100" dirty="0"/>
              <a:t>이동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이미지 클릭 시 해당 </a:t>
            </a:r>
            <a:r>
              <a:rPr lang="en-US" altLang="ko-KR" sz="1100" b="1" dirty="0"/>
              <a:t>‘</a:t>
            </a:r>
            <a:r>
              <a:rPr lang="ko-KR" altLang="en-US" sz="1100" b="1" dirty="0"/>
              <a:t>포토 후기 상세 페이지</a:t>
            </a:r>
            <a:r>
              <a:rPr lang="en-US" altLang="ko-KR" sz="1100" b="1" dirty="0"/>
              <a:t>’ </a:t>
            </a:r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640480" y="2427734"/>
            <a:ext cx="1699272" cy="223224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39552" y="229391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049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0" r="9882"/>
          <a:stretch/>
        </p:blipFill>
        <p:spPr bwMode="auto">
          <a:xfrm>
            <a:off x="251520" y="874004"/>
            <a:ext cx="6912767" cy="3921531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87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 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포토 후기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포토 후기 작성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71700" y="1932834"/>
            <a:ext cx="684076" cy="144016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24152" y="138393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0480" y="3651870"/>
            <a:ext cx="2563368" cy="57606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24152" y="351295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07672" y="1522852"/>
            <a:ext cx="6024567" cy="199009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493810" y="437195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9" t="34832" r="50181" b="58047"/>
          <a:stretch/>
        </p:blipFill>
        <p:spPr bwMode="auto">
          <a:xfrm>
            <a:off x="2797277" y="1904301"/>
            <a:ext cx="890465" cy="597062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" name="직선 화살표 연결선 2"/>
          <p:cNvCxnSpPr>
            <a:stCxn id="11" idx="3"/>
          </p:cNvCxnSpPr>
          <p:nvPr/>
        </p:nvCxnSpPr>
        <p:spPr>
          <a:xfrm>
            <a:off x="2555776" y="2004842"/>
            <a:ext cx="241501" cy="0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258196" y="0"/>
            <a:ext cx="2897781" cy="514350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258196" y="1051849"/>
            <a:ext cx="2778300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작성자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비밀번호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이용지점 선택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제목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 err="1">
                <a:solidFill>
                  <a:schemeClr val="bg1"/>
                </a:solidFill>
              </a:rPr>
              <a:t>썸네일은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</a:rPr>
              <a:t>필수 사항</a:t>
            </a:r>
            <a:r>
              <a:rPr lang="ko-KR" altLang="en-US" sz="1100" dirty="0">
                <a:solidFill>
                  <a:schemeClr val="bg1"/>
                </a:solidFill>
              </a:rPr>
              <a:t>입니다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이미지 파일 </a:t>
            </a:r>
            <a:r>
              <a:rPr lang="en-US" altLang="ko-KR" sz="1100" dirty="0">
                <a:solidFill>
                  <a:schemeClr val="bg1"/>
                </a:solidFill>
              </a:rPr>
              <a:t>1,2,3</a:t>
            </a:r>
            <a:r>
              <a:rPr lang="ko-KR" altLang="en-US" sz="1100" dirty="0">
                <a:solidFill>
                  <a:schemeClr val="bg1"/>
                </a:solidFill>
              </a:rPr>
              <a:t>은 선택 사항입니다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필수 사항을 정확이 입력하셨다면 등록이 성공적으로 되었다는 알림 창과 함께 </a:t>
            </a:r>
            <a:r>
              <a:rPr lang="en-US" altLang="ko-KR" sz="1100" dirty="0">
                <a:solidFill>
                  <a:schemeClr val="bg1"/>
                </a:solidFill>
              </a:rPr>
              <a:t>‘</a:t>
            </a:r>
            <a:r>
              <a:rPr lang="ko-KR" altLang="en-US" sz="1100" b="1" dirty="0">
                <a:solidFill>
                  <a:schemeClr val="bg1"/>
                </a:solidFill>
              </a:rPr>
              <a:t>게시물이 등록 되며</a:t>
            </a:r>
            <a:r>
              <a:rPr lang="en-US" altLang="ko-KR" sz="1100" b="1" dirty="0">
                <a:solidFill>
                  <a:schemeClr val="bg1"/>
                </a:solidFill>
              </a:rPr>
              <a:t>, </a:t>
            </a:r>
            <a:r>
              <a:rPr lang="ko-KR" altLang="en-US" sz="1100" b="1" dirty="0">
                <a:solidFill>
                  <a:schemeClr val="bg1"/>
                </a:solidFill>
              </a:rPr>
              <a:t>포토후기 리스트 페이지</a:t>
            </a:r>
            <a:r>
              <a:rPr lang="en-US" altLang="ko-KR" sz="1100" b="1" dirty="0">
                <a:solidFill>
                  <a:schemeClr val="bg1"/>
                </a:solidFill>
              </a:rPr>
              <a:t>’</a:t>
            </a:r>
            <a:r>
              <a:rPr lang="ko-KR" altLang="en-US" sz="1100" dirty="0">
                <a:solidFill>
                  <a:schemeClr val="bg1"/>
                </a:solidFill>
              </a:rPr>
              <a:t> 이동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돌아가기를 누르면 포토 후기 게시판으로 이동합니다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0" t="9959" r="38399" b="80955"/>
          <a:stretch/>
        </p:blipFill>
        <p:spPr bwMode="auto">
          <a:xfrm>
            <a:off x="3635896" y="3651870"/>
            <a:ext cx="3224832" cy="576064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3054192" y="4438862"/>
            <a:ext cx="1095393" cy="21092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904539" y="437195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7" name="구부러진 연결선 6"/>
          <p:cNvCxnSpPr>
            <a:endCxn id="23" idx="1"/>
          </p:cNvCxnSpPr>
          <p:nvPr/>
        </p:nvCxnSpPr>
        <p:spPr>
          <a:xfrm rot="5400000" flipH="1" flipV="1">
            <a:off x="3278404" y="4081370"/>
            <a:ext cx="498960" cy="216024"/>
          </a:xfrm>
          <a:prstGeom prst="curvedConnector2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2616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 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포토 후기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포토 </a:t>
            </a:r>
            <a:r>
              <a:rPr lang="ko-KR" altLang="en-US" b="1" dirty="0" smtClean="0">
                <a:solidFill>
                  <a:srgbClr val="3B5735"/>
                </a:solidFill>
              </a:rPr>
              <a:t>후기 등록 </a:t>
            </a:r>
            <a:r>
              <a:rPr lang="ko-KR" altLang="en-US" b="1" dirty="0">
                <a:solidFill>
                  <a:srgbClr val="3B5735"/>
                </a:solidFill>
              </a:rPr>
              <a:t>페이지 소스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19\Desktop\은수사진\후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15566"/>
            <a:ext cx="5256583" cy="376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88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3230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89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 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포토 후기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포토 후기 상세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7574"/>
            <a:ext cx="6884879" cy="2824200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" t="4112" b="5184"/>
          <a:stretch/>
        </p:blipFill>
        <p:spPr bwMode="auto">
          <a:xfrm>
            <a:off x="2892190" y="3177773"/>
            <a:ext cx="4128082" cy="1612355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1979712" y="3435846"/>
            <a:ext cx="864096" cy="23220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93958" y="4571795"/>
            <a:ext cx="806033" cy="23220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구부러진 연결선 3"/>
          <p:cNvCxnSpPr>
            <a:stCxn id="29" idx="2"/>
            <a:endCxn id="30" idx="1"/>
          </p:cNvCxnSpPr>
          <p:nvPr/>
        </p:nvCxnSpPr>
        <p:spPr>
          <a:xfrm rot="16200000" flipH="1">
            <a:off x="2542935" y="3536874"/>
            <a:ext cx="1019848" cy="1282198"/>
          </a:xfrm>
          <a:prstGeom prst="curvedConnector2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258196" y="0"/>
            <a:ext cx="2897781" cy="514350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830057" y="3274107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650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>
                <a:solidFill>
                  <a:srgbClr val="3B5735"/>
                </a:solidFill>
              </a:rPr>
              <a:t>9</a:t>
            </a:fld>
            <a:endParaRPr lang="ko-KR" altLang="en-US" dirty="0">
              <a:solidFill>
                <a:srgbClr val="3B5735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128" y1="16412" x2="19128" y2="16412"/>
                        <a14:foregroundMark x1="53020" y1="19084" x2="53020" y2="19084"/>
                        <a14:foregroundMark x1="29195" y1="41985" x2="29195" y2="41985"/>
                        <a14:foregroundMark x1="21812" y1="43511" x2="21812" y2="43511"/>
                        <a14:foregroundMark x1="23490" y1="59542" x2="23490" y2="59542"/>
                        <a14:foregroundMark x1="65772" y1="61832" x2="65772" y2="61832"/>
                        <a14:foregroundMark x1="61409" y1="71756" x2="61409" y2="71756"/>
                        <a14:foregroundMark x1="46980" y1="81679" x2="46980" y2="81679"/>
                        <a14:foregroundMark x1="54027" y1="84351" x2="54027" y2="84351"/>
                        <a14:foregroundMark x1="61745" y1="84733" x2="61745" y2="84733"/>
                        <a14:foregroundMark x1="70470" y1="84351" x2="70470" y2="84351"/>
                        <a14:foregroundMark x1="74832" y1="83206" x2="74832" y2="83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580" y="796882"/>
            <a:ext cx="1044423" cy="67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1563638"/>
            <a:ext cx="792088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6"/>
            </a:pPr>
            <a:r>
              <a:rPr lang="ko-KR" altLang="en-US" b="1" dirty="0" smtClean="0"/>
              <a:t>예약하기</a:t>
            </a:r>
            <a:endParaRPr lang="ko-KR" altLang="en-US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월 단위 달력 출력</a:t>
            </a:r>
            <a:r>
              <a:rPr lang="en-US" altLang="ko-KR" sz="1200" dirty="0"/>
              <a:t>(1</a:t>
            </a:r>
            <a:r>
              <a:rPr lang="ko-KR" altLang="en-US" sz="1200" dirty="0"/>
              <a:t>일</a:t>
            </a:r>
            <a:r>
              <a:rPr lang="en-US" altLang="ko-KR" sz="1200" dirty="0"/>
              <a:t>~30</a:t>
            </a:r>
            <a:r>
              <a:rPr lang="ko-KR" altLang="en-US" sz="1200" dirty="0"/>
              <a:t>일까지 월 단위 예약가능</a:t>
            </a:r>
            <a:r>
              <a:rPr lang="en-US" altLang="ko-KR" sz="1200" dirty="0"/>
              <a:t>)</a:t>
            </a:r>
            <a:r>
              <a:rPr lang="ko-KR" altLang="en-US" sz="1200" dirty="0"/>
              <a:t> 대여 서비스 일정 조회가능</a:t>
            </a:r>
            <a:endParaRPr lang="en-US" altLang="ko-KR" sz="12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FF0000"/>
                </a:solidFill>
              </a:rPr>
              <a:t>현재 일자 </a:t>
            </a:r>
            <a:r>
              <a:rPr lang="en-US" altLang="ko-KR" sz="1200" b="1" dirty="0">
                <a:solidFill>
                  <a:srgbClr val="FF0000"/>
                </a:solidFill>
              </a:rPr>
              <a:t>+30</a:t>
            </a:r>
            <a:r>
              <a:rPr lang="ko-KR" altLang="en-US" sz="1200" b="1" dirty="0">
                <a:solidFill>
                  <a:srgbClr val="FF0000"/>
                </a:solidFill>
              </a:rPr>
              <a:t>일 까지만 선택가능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구글</a:t>
            </a:r>
            <a:r>
              <a:rPr lang="ko-KR" altLang="en-US" sz="1200" dirty="0"/>
              <a:t> 캘린더 연동</a:t>
            </a:r>
            <a:r>
              <a:rPr lang="en-US" altLang="ko-KR" sz="1200" dirty="0"/>
              <a:t>, </a:t>
            </a:r>
            <a:r>
              <a:rPr lang="ko-KR" altLang="en-US" sz="1200" dirty="0"/>
              <a:t>휴무 공지 가능</a:t>
            </a:r>
            <a:endParaRPr lang="en-US" altLang="ko-KR" sz="12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예약 상태 </a:t>
            </a:r>
            <a:r>
              <a:rPr lang="en-US" altLang="ko-KR" sz="1200" dirty="0"/>
              <a:t>: </a:t>
            </a:r>
            <a:r>
              <a:rPr lang="ko-KR" altLang="en-US" sz="1200" dirty="0"/>
              <a:t>예약대기</a:t>
            </a:r>
            <a:r>
              <a:rPr lang="en-US" altLang="ko-KR" sz="1200" dirty="0"/>
              <a:t>/</a:t>
            </a:r>
            <a:r>
              <a:rPr lang="ko-KR" altLang="en-US" sz="1200" dirty="0"/>
              <a:t>예약완료</a:t>
            </a:r>
            <a:r>
              <a:rPr lang="en-US" altLang="ko-KR" sz="1200" dirty="0"/>
              <a:t>/</a:t>
            </a:r>
            <a:r>
              <a:rPr lang="ko-KR" altLang="en-US" sz="1200" dirty="0"/>
              <a:t>예약취소</a:t>
            </a:r>
            <a:r>
              <a:rPr lang="en-US" altLang="ko-KR" sz="1200" dirty="0"/>
              <a:t>/</a:t>
            </a:r>
            <a:r>
              <a:rPr lang="ko-KR" altLang="en-US" sz="1200" dirty="0"/>
              <a:t>예약종료</a:t>
            </a:r>
            <a:r>
              <a:rPr lang="en-US" altLang="ko-KR" sz="1200" dirty="0"/>
              <a:t>/</a:t>
            </a:r>
            <a:r>
              <a:rPr lang="ko-KR" altLang="en-US" sz="1200" dirty="0"/>
              <a:t>환불요청</a:t>
            </a:r>
            <a:r>
              <a:rPr lang="en-US" altLang="ko-KR" sz="1200" dirty="0"/>
              <a:t>/</a:t>
            </a:r>
            <a:r>
              <a:rPr lang="ko-KR" altLang="en-US" sz="1200" dirty="0"/>
              <a:t>환불완료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이용안내 및 주의사항 안내 출력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개인정보 수집에 대한 안내 출력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환불 규정에 대한 안내 </a:t>
            </a:r>
            <a:r>
              <a:rPr lang="ko-KR" altLang="en-US" sz="1200" dirty="0" err="1"/>
              <a:t>메세지</a:t>
            </a:r>
            <a:endParaRPr lang="ko-KR" altLang="en-US" sz="12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취소</a:t>
            </a:r>
            <a:r>
              <a:rPr lang="en-US" altLang="ko-KR" sz="1200" dirty="0"/>
              <a:t>/</a:t>
            </a:r>
            <a:r>
              <a:rPr lang="ko-KR" altLang="en-US" sz="1200" dirty="0"/>
              <a:t>환불 처리 </a:t>
            </a:r>
            <a:r>
              <a:rPr lang="en-US" altLang="ko-KR" sz="1200" dirty="0"/>
              <a:t>: </a:t>
            </a:r>
            <a:r>
              <a:rPr lang="ko-KR" altLang="en-US" sz="1200" dirty="0"/>
              <a:t>내 이용내역에서 확인 및 </a:t>
            </a:r>
            <a:r>
              <a:rPr lang="ko-KR" altLang="en-US" sz="1200" dirty="0" smtClean="0"/>
              <a:t>처리가능</a:t>
            </a:r>
            <a:endParaRPr lang="en-US" altLang="ko-KR" sz="1200" dirty="0" smtClean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  이용 </a:t>
            </a:r>
            <a:r>
              <a:rPr lang="ko-KR" altLang="en-US" sz="1200" dirty="0"/>
              <a:t>시간 안내 </a:t>
            </a:r>
            <a:r>
              <a:rPr lang="en-US" altLang="ko-KR" sz="1200" dirty="0"/>
              <a:t>: </a:t>
            </a:r>
            <a:r>
              <a:rPr lang="ko-KR" altLang="en-US" sz="1200" dirty="0"/>
              <a:t>모든 세트 결제 완료 후 </a:t>
            </a:r>
            <a:r>
              <a:rPr lang="en-US" altLang="ko-KR" sz="1200" dirty="0"/>
              <a:t>4</a:t>
            </a:r>
            <a:r>
              <a:rPr lang="ko-KR" altLang="en-US" sz="1200" dirty="0"/>
              <a:t>시간대여 가능</a:t>
            </a:r>
            <a:endParaRPr lang="ko-KR" altLang="en-US" sz="1600" dirty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  이용 </a:t>
            </a:r>
            <a:r>
              <a:rPr lang="ko-KR" altLang="en-US" sz="1200" dirty="0"/>
              <a:t>시간 초과금 안내 </a:t>
            </a:r>
            <a:r>
              <a:rPr lang="en-US" altLang="ko-KR" sz="1200" dirty="0"/>
              <a:t>: 1</a:t>
            </a:r>
            <a:r>
              <a:rPr lang="ko-KR" altLang="en-US" sz="1200" dirty="0"/>
              <a:t>시간 초과당 </a:t>
            </a:r>
            <a:r>
              <a:rPr lang="en-US" altLang="ko-KR" sz="1200" dirty="0"/>
              <a:t>3</a:t>
            </a:r>
            <a:r>
              <a:rPr lang="ko-KR" altLang="en-US" sz="1200" dirty="0"/>
              <a:t>천원 비용 부가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57276" y="875496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>
                <a:solidFill>
                  <a:schemeClr val="bg1"/>
                </a:solidFill>
              </a:rPr>
              <a:t>: ‘</a:t>
            </a:r>
            <a:r>
              <a:rPr lang="ko-KR" altLang="en-US" sz="2000" b="1" dirty="0">
                <a:solidFill>
                  <a:schemeClr val="bg1"/>
                </a:solidFill>
              </a:rPr>
              <a:t>사용자 요구사항</a:t>
            </a:r>
            <a:r>
              <a:rPr lang="en-US" altLang="ko-KR" sz="2000" b="1" dirty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4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90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 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포토 후기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포토 후기 상세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7574"/>
            <a:ext cx="6884879" cy="3744416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258196" y="1051849"/>
            <a:ext cx="27783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33162" y="3435846"/>
            <a:ext cx="1367029" cy="261029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94100" y="2355726"/>
            <a:ext cx="1554164" cy="189021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10585" y="2742769"/>
            <a:ext cx="1367029" cy="189021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522444" y="258194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766981" y="3442903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33163" y="3172998"/>
            <a:ext cx="1349734" cy="262848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766980" y="315800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706665"/>
            <a:ext cx="1257457" cy="225125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4029257" y="2819227"/>
            <a:ext cx="681328" cy="18052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6426747" y="-20538"/>
            <a:ext cx="2717253" cy="516403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410596" y="1204249"/>
            <a:ext cx="2778300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해당 게시물의 상세 페이지에 접속 할 수록 조회수는 올라갑니다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목록 버튼 클릭 시 </a:t>
            </a:r>
            <a:r>
              <a:rPr lang="en-US" altLang="ko-KR" sz="1100" dirty="0">
                <a:solidFill>
                  <a:schemeClr val="bg1"/>
                </a:solidFill>
              </a:rPr>
              <a:t>‘</a:t>
            </a:r>
            <a:r>
              <a:rPr lang="ko-KR" altLang="en-US" sz="1100" dirty="0">
                <a:solidFill>
                  <a:schemeClr val="bg1"/>
                </a:solidFill>
              </a:rPr>
              <a:t>포토후기 리스트</a:t>
            </a:r>
            <a:r>
              <a:rPr lang="en-US" altLang="ko-KR" sz="1100" dirty="0">
                <a:solidFill>
                  <a:schemeClr val="bg1"/>
                </a:solidFill>
              </a:rPr>
              <a:t>’</a:t>
            </a:r>
            <a:r>
              <a:rPr lang="ko-KR" altLang="en-US" sz="1100" dirty="0">
                <a:solidFill>
                  <a:schemeClr val="bg1"/>
                </a:solidFill>
              </a:rPr>
              <a:t>로 돌아갑니다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삭제 버튼은 자신이 작성한 후기 글에서만 활성화 됩니다</a:t>
            </a:r>
            <a:r>
              <a:rPr lang="en-US" altLang="ko-KR" sz="1100" dirty="0">
                <a:solidFill>
                  <a:schemeClr val="bg1"/>
                </a:solidFill>
              </a:rPr>
              <a:t>. </a:t>
            </a:r>
            <a:r>
              <a:rPr lang="ko-KR" altLang="en-US" sz="1100" dirty="0">
                <a:solidFill>
                  <a:schemeClr val="bg1"/>
                </a:solidFill>
              </a:rPr>
              <a:t>처음 작성시 입력했던 비밀번호를 입력 후 삭제 버튼을 누를 시 정상적으로 삭제 되며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리스트로 돌아갑니다</a:t>
            </a:r>
            <a:r>
              <a:rPr lang="en-US" altLang="ko-KR" sz="11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9623"/>
            <a:ext cx="2736304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43993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91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 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포토 후기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포토 후기 상세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7574"/>
            <a:ext cx="5472608" cy="323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884" y="2511296"/>
            <a:ext cx="2728364" cy="15726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타원 27"/>
          <p:cNvSpPr/>
          <p:nvPr/>
        </p:nvSpPr>
        <p:spPr>
          <a:xfrm>
            <a:off x="3999931" y="242815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470017" y="1652013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84168" y="968854"/>
            <a:ext cx="302433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b="1" dirty="0"/>
              <a:t>입력한 비밀번호가 다를 시 오류 창 출력</a:t>
            </a:r>
            <a:endParaRPr lang="en-US" altLang="ko-KR" sz="1100" b="1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b="1" dirty="0"/>
              <a:t>비밀번호가 일치 할 시 후기 글을 삭제를 위한 알림 창 출력</a:t>
            </a:r>
            <a:endParaRPr lang="en-US" altLang="ko-KR" sz="1100" b="1" dirty="0"/>
          </a:p>
        </p:txBody>
      </p:sp>
      <p:sp>
        <p:nvSpPr>
          <p:cNvPr id="31" name="직사각형 30"/>
          <p:cNvSpPr/>
          <p:nvPr/>
        </p:nvSpPr>
        <p:spPr>
          <a:xfrm>
            <a:off x="3977324" y="1652013"/>
            <a:ext cx="777082" cy="189021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구부러진 연결선 2"/>
          <p:cNvCxnSpPr>
            <a:stCxn id="31" idx="0"/>
          </p:cNvCxnSpPr>
          <p:nvPr/>
        </p:nvCxnSpPr>
        <p:spPr>
          <a:xfrm rot="16200000" flipH="1">
            <a:off x="4332891" y="1684986"/>
            <a:ext cx="848145" cy="782199"/>
          </a:xfrm>
          <a:prstGeom prst="curvedConnector3">
            <a:avLst>
              <a:gd name="adj1" fmla="val -26953"/>
            </a:avLst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460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491630"/>
            <a:ext cx="9144000" cy="216024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92</a:t>
            </a:fld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979712" y="2139702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관리자 메인 페이지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99004" y="3056060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담</a:t>
            </a:r>
            <a:r>
              <a:rPr lang="ko-KR" altLang="en-US" sz="1400" b="1" dirty="0">
                <a:solidFill>
                  <a:schemeClr val="bg1"/>
                </a:solidFill>
              </a:rPr>
              <a:t>당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 팀원 황제선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0789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93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08104" y="903947"/>
            <a:ext cx="3528392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/>
              <a:t>아이디와 비밀번호가 일치 할 시 로그인 성공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     로그인 성공 시 페이지 이동</a:t>
            </a:r>
            <a:r>
              <a:rPr lang="en-US" altLang="ko-KR" sz="1000" dirty="0"/>
              <a:t>, </a:t>
            </a:r>
            <a:r>
              <a:rPr lang="ko-KR" altLang="en-US" sz="1000" dirty="0"/>
              <a:t>미 일치 시 변화 없음</a:t>
            </a:r>
            <a:endParaRPr lang="en-US" altLang="ko-KR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1043608" y="139160"/>
            <a:ext cx="4400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19672" y="371440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관리자 로그인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9495" y="905783"/>
            <a:ext cx="4968875" cy="2353866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 rotWithShape="1">
          <a:blip r:embed="rId8"/>
          <a:srcRect l="2780" t="9843" r="3654" b="12403"/>
          <a:stretch/>
        </p:blipFill>
        <p:spPr bwMode="auto">
          <a:xfrm>
            <a:off x="611560" y="3003798"/>
            <a:ext cx="4126339" cy="810966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2554623" y="235572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4935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94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61039" y="981278"/>
            <a:ext cx="310344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00" b="1" dirty="0"/>
              <a:t>관리자의 아이디와 비밀번호를 확인하는 쿼리 문에 입력한 아이디와 비밀번호의 값을 넘겨주어 </a:t>
            </a:r>
            <a:r>
              <a:rPr lang="en-US" altLang="ko-KR" sz="1000" b="1" dirty="0" err="1">
                <a:latin typeface="Microsoft JhengHei" pitchFamily="34" charset="-120"/>
                <a:ea typeface="Microsoft JhengHei" pitchFamily="34" charset="-120"/>
              </a:rPr>
              <a:t>adminLoginCheckReseult</a:t>
            </a:r>
            <a:r>
              <a:rPr lang="en-US" altLang="ko-KR" sz="1000" b="1" dirty="0">
                <a:latin typeface="Microsoft JhengHei" pitchFamily="34" charset="-120"/>
                <a:ea typeface="Microsoft JhengHei" pitchFamily="34" charset="-120"/>
              </a:rPr>
              <a:t> </a:t>
            </a:r>
            <a:r>
              <a:rPr lang="ko-KR" altLang="en-US" sz="1000" b="1" dirty="0">
                <a:latin typeface="Microsoft JhengHei" pitchFamily="34" charset="-120"/>
                <a:ea typeface="Microsoft JhengHei" pitchFamily="34" charset="-120"/>
              </a:rPr>
              <a:t>객체에 대입</a:t>
            </a:r>
            <a:endParaRPr lang="en-US" altLang="ko-KR" sz="1000" b="1" dirty="0">
              <a:latin typeface="Microsoft JhengHei" pitchFamily="34" charset="-120"/>
              <a:ea typeface="Microsoft JhengHei" pitchFamily="34" charset="-120"/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00" b="1" dirty="0">
                <a:latin typeface="Microsoft JhengHei" pitchFamily="34" charset="-120"/>
              </a:rPr>
              <a:t>입력한 아이디와 비밀번호가 일치할 경우에만 메인 페이지로 이동</a:t>
            </a:r>
            <a:r>
              <a:rPr lang="en-US" altLang="ko-KR" sz="1000" b="1" dirty="0">
                <a:latin typeface="Microsoft JhengHei" pitchFamily="34" charset="-120"/>
              </a:rPr>
              <a:t>, </a:t>
            </a:r>
            <a:r>
              <a:rPr lang="ko-KR" altLang="en-US" sz="1000" b="1" dirty="0">
                <a:latin typeface="Microsoft JhengHei" pitchFamily="34" charset="-120"/>
              </a:rPr>
              <a:t>미 일치 시 이동하지 않음</a:t>
            </a:r>
            <a:endParaRPr lang="en-US" altLang="ko-KR" sz="1000" b="1" dirty="0">
              <a:latin typeface="Microsoft JhengHei" pitchFamily="34" charset="-120"/>
            </a:endParaRPr>
          </a:p>
          <a:p>
            <a:pPr marL="228600" lvl="0" indent="-228600" algn="just">
              <a:lnSpc>
                <a:spcPct val="150000"/>
              </a:lnSpc>
              <a:buFontTx/>
              <a:buAutoNum type="arabicPeriod"/>
            </a:pPr>
            <a:r>
              <a:rPr lang="ko-KR" altLang="en-US" sz="1000" b="1" dirty="0">
                <a:latin typeface="Microsoft JhengHei" pitchFamily="34" charset="-120"/>
              </a:rPr>
              <a:t>입력한 결과가 </a:t>
            </a:r>
            <a:r>
              <a:rPr lang="en-US" altLang="ko-KR" sz="1000" b="1" dirty="0">
                <a:latin typeface="Microsoft JhengHei" pitchFamily="34" charset="-120"/>
              </a:rPr>
              <a:t>DB </a:t>
            </a:r>
            <a:r>
              <a:rPr lang="ko-KR" altLang="en-US" sz="1000" b="1" dirty="0">
                <a:latin typeface="Microsoft JhengHei" pitchFamily="34" charset="-120"/>
              </a:rPr>
              <a:t>정보와 일치할 경우 </a:t>
            </a:r>
            <a:r>
              <a:rPr lang="en-US" altLang="ko-KR" sz="1000" b="1" dirty="0" err="1">
                <a:latin typeface="Microsoft JhengHei" pitchFamily="34" charset="-120"/>
              </a:rPr>
              <a:t>adminLogin</a:t>
            </a:r>
            <a:r>
              <a:rPr lang="en-US" altLang="ko-KR" sz="1000" b="1" dirty="0">
                <a:latin typeface="Microsoft JhengHei" pitchFamily="34" charset="-120"/>
              </a:rPr>
              <a:t> </a:t>
            </a:r>
            <a:r>
              <a:rPr lang="ko-KR" altLang="en-US" sz="1000" b="1" dirty="0">
                <a:latin typeface="Microsoft JhengHei" pitchFamily="34" charset="-120"/>
              </a:rPr>
              <a:t>세션을 생성하여 </a:t>
            </a:r>
            <a:r>
              <a:rPr lang="en-US" altLang="ko-KR" sz="1000" b="1" dirty="0" err="1">
                <a:latin typeface="Microsoft JhengHei" pitchFamily="34" charset="-120"/>
                <a:ea typeface="Microsoft JhengHei" pitchFamily="34" charset="-120"/>
              </a:rPr>
              <a:t>adminID</a:t>
            </a:r>
            <a:r>
              <a:rPr lang="en-US" altLang="ko-KR" sz="1000" b="1" dirty="0">
                <a:latin typeface="Microsoft JhengHei" pitchFamily="34" charset="-120"/>
                <a:ea typeface="Microsoft JhengHei" pitchFamily="34" charset="-120"/>
              </a:rPr>
              <a:t>, </a:t>
            </a:r>
            <a:r>
              <a:rPr lang="en-US" altLang="ko-KR" sz="1000" b="1" dirty="0" err="1">
                <a:latin typeface="Microsoft JhengHei" pitchFamily="34" charset="-120"/>
                <a:ea typeface="Microsoft JhengHei" pitchFamily="34" charset="-120"/>
              </a:rPr>
              <a:t>adminPW</a:t>
            </a:r>
            <a:r>
              <a:rPr lang="en-US" altLang="ko-KR" sz="1000" b="1" dirty="0">
                <a:latin typeface="Microsoft JhengHei" pitchFamily="34" charset="-120"/>
                <a:ea typeface="Microsoft JhengHei" pitchFamily="34" charset="-120"/>
              </a:rPr>
              <a:t> </a:t>
            </a:r>
            <a:r>
              <a:rPr lang="ko-KR" altLang="en-US" sz="1000" b="1" dirty="0">
                <a:latin typeface="Microsoft JhengHei" pitchFamily="34" charset="-120"/>
                <a:ea typeface="Microsoft JhengHei" pitchFamily="34" charset="-120"/>
              </a:rPr>
              <a:t>에 로그인 정보를 담고 있는 상태로 메인 페이지로 이동 </a:t>
            </a:r>
            <a:endParaRPr lang="en-US" altLang="ko-KR" sz="1000" b="1" dirty="0">
              <a:latin typeface="Microsoft JhengHei" pitchFamily="34" charset="-120"/>
              <a:ea typeface="Microsoft JhengHei" pitchFamily="34" charset="-12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43608" y="139160"/>
            <a:ext cx="4762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19672" y="371440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관리자 로그인 페이지 소스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7046"/>
            <a:ext cx="5173496" cy="405407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73807" y="1851670"/>
            <a:ext cx="5050321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87599" y="2211710"/>
            <a:ext cx="3884401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88498" y="4083918"/>
            <a:ext cx="3884401" cy="512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578021" y="1746206"/>
            <a:ext cx="220954" cy="2109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8021" y="2103995"/>
            <a:ext cx="220954" cy="2109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77122" y="3978454"/>
            <a:ext cx="220954" cy="2109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3477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5804"/>
            <a:ext cx="5544616" cy="3888194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95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24152" y="111805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2160" y="903947"/>
            <a:ext cx="30243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00" dirty="0"/>
              <a:t>로고를 클릭 할 시 관리자 메인 페이지로 이동</a:t>
            </a:r>
            <a:endParaRPr lang="en-US" altLang="ko-KR" sz="10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00" dirty="0"/>
              <a:t>상단 메뉴에 마우스 커서를 가져다 대면</a:t>
            </a:r>
            <a:r>
              <a:rPr lang="en-US" altLang="ko-KR" sz="1000" dirty="0"/>
              <a:t> </a:t>
            </a:r>
            <a:r>
              <a:rPr lang="ko-KR" altLang="en-US" sz="1000" dirty="0"/>
              <a:t>해당하는 </a:t>
            </a:r>
            <a:r>
              <a:rPr lang="ko-KR" altLang="en-US" sz="1000" b="1" dirty="0"/>
              <a:t>메뉴가 </a:t>
            </a:r>
            <a:r>
              <a:rPr lang="en-US" altLang="ko-KR" sz="1000" b="1" dirty="0"/>
              <a:t>drop </a:t>
            </a:r>
            <a:r>
              <a:rPr lang="ko-KR" altLang="en-US" sz="1000" b="1" dirty="0"/>
              <a:t>형태로 </a:t>
            </a:r>
            <a:r>
              <a:rPr lang="ko-KR" altLang="en-US" sz="1000" dirty="0"/>
              <a:t>나타납니다</a:t>
            </a:r>
            <a:r>
              <a:rPr lang="en-US" altLang="ko-KR" sz="1000" dirty="0"/>
              <a:t>.</a:t>
            </a:r>
          </a:p>
          <a:p>
            <a:pPr marL="228600" indent="-228600">
              <a:lnSpc>
                <a:spcPct val="150000"/>
              </a:lnSpc>
              <a:buAutoNum type="arabicPeriod" startAt="3"/>
            </a:pPr>
            <a:r>
              <a:rPr lang="ko-KR" altLang="en-US" sz="1000" dirty="0"/>
              <a:t>로그아웃을 누를 시 </a:t>
            </a:r>
            <a:r>
              <a:rPr lang="en-US" altLang="ko-KR" sz="1000" dirty="0"/>
              <a:t>‘</a:t>
            </a:r>
            <a:r>
              <a:rPr lang="ko-KR" altLang="en-US" sz="1000" dirty="0"/>
              <a:t>관리자 로그인 페이지</a:t>
            </a:r>
            <a:r>
              <a:rPr lang="en-US" altLang="ko-KR" sz="1000" dirty="0"/>
              <a:t>’ </a:t>
            </a:r>
            <a:r>
              <a:rPr lang="ko-KR" altLang="en-US" sz="1000" dirty="0"/>
              <a:t>이동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 startAt="3"/>
            </a:pPr>
            <a:r>
              <a:rPr lang="ko-KR" altLang="en-US" sz="1000" dirty="0"/>
              <a:t>상단 메뉴와 동일하게 클릭 시 해당 페이지 이동</a:t>
            </a: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 startAt="3"/>
            </a:pPr>
            <a:r>
              <a:rPr lang="ko-KR" altLang="en-US" sz="1000" b="1" dirty="0"/>
              <a:t>예약리스트에서 예약 상태가 예약 대기인 </a:t>
            </a:r>
            <a:r>
              <a:rPr lang="en-US" altLang="ko-KR" sz="1000" b="1" dirty="0"/>
              <a:t>5</a:t>
            </a:r>
            <a:r>
              <a:rPr lang="ko-KR" altLang="en-US" sz="1000" b="1" dirty="0"/>
              <a:t>개의 정보 조회 후 리스트 형식으로 출력</a:t>
            </a:r>
            <a:endParaRPr lang="en-US" altLang="ko-KR" sz="1000" b="1" dirty="0"/>
          </a:p>
          <a:p>
            <a:pPr marL="228600" indent="-228600">
              <a:lnSpc>
                <a:spcPct val="150000"/>
              </a:lnSpc>
              <a:buAutoNum type="arabicPeriod" startAt="3"/>
            </a:pPr>
            <a:r>
              <a:rPr lang="ko-KR" altLang="en-US" sz="1000" b="1" dirty="0"/>
              <a:t>대여 리스트에서 </a:t>
            </a:r>
            <a:r>
              <a:rPr lang="en-US" altLang="ko-KR" sz="1000" b="1" dirty="0"/>
              <a:t>‘</a:t>
            </a:r>
            <a:r>
              <a:rPr lang="ko-KR" altLang="en-US" sz="1000" b="1" dirty="0"/>
              <a:t>대여 중</a:t>
            </a:r>
            <a:r>
              <a:rPr lang="en-US" altLang="ko-KR" sz="1000" b="1" dirty="0"/>
              <a:t>’</a:t>
            </a:r>
            <a:r>
              <a:rPr lang="ko-KR" altLang="en-US" sz="1000" b="1" dirty="0"/>
              <a:t>인 리스트만 출력</a:t>
            </a:r>
            <a:endParaRPr lang="en-US" altLang="ko-KR" sz="1000" b="1" dirty="0"/>
          </a:p>
          <a:p>
            <a:pPr marL="228600" indent="-228600">
              <a:lnSpc>
                <a:spcPct val="150000"/>
              </a:lnSpc>
              <a:buAutoNum type="arabicPeriod" startAt="3"/>
            </a:pPr>
            <a:r>
              <a:rPr lang="ko-KR" altLang="en-US" sz="1000" b="1" dirty="0"/>
              <a:t>사용자가 작성한 </a:t>
            </a:r>
            <a:r>
              <a:rPr lang="en-US" altLang="ko-KR" sz="1000" b="1" dirty="0"/>
              <a:t>1:1 </a:t>
            </a:r>
            <a:r>
              <a:rPr lang="ko-KR" altLang="en-US" sz="1000" b="1" dirty="0"/>
              <a:t>문의 리스트의 </a:t>
            </a:r>
            <a:r>
              <a:rPr lang="en-US" altLang="ko-KR" sz="1000" b="1" dirty="0"/>
              <a:t>‘</a:t>
            </a:r>
            <a:r>
              <a:rPr lang="ko-KR" altLang="en-US" sz="1000" b="1" dirty="0" err="1"/>
              <a:t>미답변</a:t>
            </a:r>
            <a:r>
              <a:rPr lang="en-US" altLang="ko-KR" sz="1000" b="1" dirty="0"/>
              <a:t>’ </a:t>
            </a:r>
            <a:r>
              <a:rPr lang="ko-KR" altLang="en-US" sz="1000" b="1" dirty="0"/>
              <a:t>리스트 </a:t>
            </a:r>
            <a:r>
              <a:rPr lang="en-US" altLang="ko-KR" sz="1000" b="1" dirty="0"/>
              <a:t>5</a:t>
            </a:r>
            <a:r>
              <a:rPr lang="ko-KR" altLang="en-US" sz="1000" b="1" dirty="0"/>
              <a:t>개만 출력합니다</a:t>
            </a:r>
            <a:r>
              <a:rPr lang="en-US" altLang="ko-KR" sz="1000" b="1" dirty="0"/>
              <a:t>.</a:t>
            </a:r>
          </a:p>
          <a:p>
            <a:pPr marL="228600" indent="-228600">
              <a:lnSpc>
                <a:spcPct val="150000"/>
              </a:lnSpc>
              <a:buAutoNum type="arabicPeriod" startAt="3"/>
            </a:pPr>
            <a:endParaRPr lang="en-US" altLang="ko-KR" sz="1000" dirty="0"/>
          </a:p>
          <a:p>
            <a:pPr marL="228600" indent="-228600">
              <a:lnSpc>
                <a:spcPct val="150000"/>
              </a:lnSpc>
              <a:buAutoNum type="arabicPeriod" startAt="3"/>
            </a:pPr>
            <a:endParaRPr lang="en-US" altLang="ko-KR" sz="1000" dirty="0"/>
          </a:p>
        </p:txBody>
      </p:sp>
      <p:sp>
        <p:nvSpPr>
          <p:cNvPr id="31" name="직사각형 30"/>
          <p:cNvSpPr/>
          <p:nvPr/>
        </p:nvSpPr>
        <p:spPr>
          <a:xfrm>
            <a:off x="1763688" y="1419622"/>
            <a:ext cx="3676378" cy="189021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타원 18"/>
          <p:cNvSpPr/>
          <p:nvPr/>
        </p:nvSpPr>
        <p:spPr>
          <a:xfrm>
            <a:off x="5424819" y="1092489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494267" y="184657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502373" y="2778355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6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502373" y="374125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7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4498" y="1653751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688988" y="128070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868145" y="3994597"/>
            <a:ext cx="2376264" cy="809401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620" y="4067569"/>
            <a:ext cx="659152" cy="635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16"/>
          <a:stretch/>
        </p:blipFill>
        <p:spPr bwMode="auto">
          <a:xfrm>
            <a:off x="6674191" y="4067569"/>
            <a:ext cx="706121" cy="64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70"/>
          <a:stretch/>
        </p:blipFill>
        <p:spPr bwMode="auto">
          <a:xfrm>
            <a:off x="7474181" y="4057941"/>
            <a:ext cx="698219" cy="662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구부러진 연결선 4"/>
          <p:cNvCxnSpPr>
            <a:endCxn id="34" idx="1"/>
          </p:cNvCxnSpPr>
          <p:nvPr/>
        </p:nvCxnSpPr>
        <p:spPr>
          <a:xfrm rot="16200000" flipH="1">
            <a:off x="3349827" y="1880980"/>
            <a:ext cx="2770368" cy="2266268"/>
          </a:xfrm>
          <a:prstGeom prst="curvedConnector2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43608" y="139160"/>
            <a:ext cx="4219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19672" y="371440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관리자 메인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2804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96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915566"/>
            <a:ext cx="5872609" cy="4105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836715"/>
            <a:ext cx="2664296" cy="108696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340" y="2126574"/>
            <a:ext cx="2686124" cy="102124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78" y="3369502"/>
            <a:ext cx="2668986" cy="129048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971600" y="4005900"/>
            <a:ext cx="3600400" cy="798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4" name="직사각형 33"/>
          <p:cNvSpPr/>
          <p:nvPr/>
        </p:nvSpPr>
        <p:spPr>
          <a:xfrm>
            <a:off x="971600" y="3435846"/>
            <a:ext cx="4248472" cy="570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5" name="직사각형 34"/>
          <p:cNvSpPr/>
          <p:nvPr/>
        </p:nvSpPr>
        <p:spPr>
          <a:xfrm>
            <a:off x="971600" y="3003798"/>
            <a:ext cx="4248472" cy="443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" name="직선 화살표 연결선 2"/>
          <p:cNvCxnSpPr>
            <a:stCxn id="35" idx="3"/>
            <a:endCxn id="26" idx="1"/>
          </p:cNvCxnSpPr>
          <p:nvPr/>
        </p:nvCxnSpPr>
        <p:spPr>
          <a:xfrm flipV="1">
            <a:off x="5220072" y="1380197"/>
            <a:ext cx="864096" cy="18452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endCxn id="27" idx="1"/>
          </p:cNvCxnSpPr>
          <p:nvPr/>
        </p:nvCxnSpPr>
        <p:spPr>
          <a:xfrm flipV="1">
            <a:off x="5220072" y="2637194"/>
            <a:ext cx="842268" cy="10836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endCxn id="33" idx="1"/>
          </p:cNvCxnSpPr>
          <p:nvPr/>
        </p:nvCxnSpPr>
        <p:spPr>
          <a:xfrm flipV="1">
            <a:off x="4572000" y="4014742"/>
            <a:ext cx="1507478" cy="3902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</a:t>
            </a:r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19672" y="371440"/>
            <a:ext cx="578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관리자 메인 페이지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리스트 </a:t>
            </a:r>
            <a:r>
              <a:rPr lang="ko-KR" altLang="en-US" b="1" dirty="0" smtClean="0">
                <a:solidFill>
                  <a:srgbClr val="3B5735"/>
                </a:solidFill>
              </a:rPr>
              <a:t>출력 소스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590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491630"/>
            <a:ext cx="9144000" cy="216024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979712" y="2139702"/>
            <a:ext cx="5295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관리자 회원 서비스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54235" y="3053457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담</a:t>
            </a:r>
            <a:r>
              <a:rPr lang="ko-KR" altLang="en-US" sz="1400" b="1" dirty="0">
                <a:solidFill>
                  <a:schemeClr val="bg1"/>
                </a:solidFill>
              </a:rPr>
              <a:t>당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자 팀원 황제선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6685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1760" y="933150"/>
            <a:ext cx="5520400" cy="3769952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98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29109" y="903947"/>
            <a:ext cx="3024336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en-US" altLang="ko-KR" sz="1100" dirty="0"/>
              <a:t>1:1 </a:t>
            </a:r>
            <a:r>
              <a:rPr lang="ko-KR" altLang="en-US" sz="1100" dirty="0"/>
              <a:t>문의를 클릭 시 문의리스트 </a:t>
            </a:r>
            <a:r>
              <a:rPr lang="en-US" altLang="ko-KR" sz="1100" dirty="0"/>
              <a:t>10</a:t>
            </a:r>
            <a:r>
              <a:rPr lang="ko-KR" altLang="en-US" sz="1100" dirty="0"/>
              <a:t>개 조회 후 출력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페이지 처리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검색 기능 </a:t>
            </a:r>
            <a:r>
              <a:rPr lang="en-US" altLang="ko-KR" sz="1100" dirty="0"/>
              <a:t>(</a:t>
            </a:r>
            <a:r>
              <a:rPr lang="ko-KR" altLang="en-US" sz="1100" dirty="0"/>
              <a:t>제목</a:t>
            </a:r>
            <a:r>
              <a:rPr lang="en-US" altLang="ko-KR" sz="1100" dirty="0"/>
              <a:t>, </a:t>
            </a:r>
            <a:r>
              <a:rPr lang="ko-KR" altLang="en-US" sz="1100" dirty="0"/>
              <a:t>카테고리</a:t>
            </a:r>
            <a:r>
              <a:rPr lang="en-US" altLang="ko-KR" sz="1100" dirty="0"/>
              <a:t>, </a:t>
            </a:r>
            <a:r>
              <a:rPr lang="ko-KR" altLang="en-US" sz="1100" dirty="0"/>
              <a:t>작성자</a:t>
            </a:r>
            <a:r>
              <a:rPr lang="en-US" altLang="ko-KR" sz="1100" dirty="0"/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19672" y="37144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‘1:1 </a:t>
            </a:r>
            <a:r>
              <a:rPr lang="ko-KR" altLang="en-US" b="1" dirty="0">
                <a:solidFill>
                  <a:srgbClr val="3B5735"/>
                </a:solidFill>
              </a:rPr>
              <a:t>문의 사항 </a:t>
            </a:r>
            <a:r>
              <a:rPr lang="en-US" altLang="ko-KR" b="1" dirty="0">
                <a:solidFill>
                  <a:srgbClr val="3B5735"/>
                </a:solidFill>
              </a:rPr>
              <a:t>– 1:1 </a:t>
            </a:r>
            <a:r>
              <a:rPr lang="ko-KR" altLang="en-US" b="1" dirty="0">
                <a:solidFill>
                  <a:srgbClr val="3B5735"/>
                </a:solidFill>
              </a:rPr>
              <a:t>문의 사항</a:t>
            </a:r>
            <a:r>
              <a:rPr lang="en-US" altLang="ko-KR" b="1" dirty="0">
                <a:solidFill>
                  <a:srgbClr val="3B5735"/>
                </a:solidFill>
              </a:rPr>
              <a:t> </a:t>
            </a:r>
            <a:r>
              <a:rPr lang="ko-KR" altLang="en-US" b="1" dirty="0">
                <a:solidFill>
                  <a:srgbClr val="3B5735"/>
                </a:solidFill>
              </a:rPr>
              <a:t>리스트 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88856" y="2596934"/>
            <a:ext cx="858759" cy="262848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98781" y="2329878"/>
            <a:ext cx="3975692" cy="1538016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419872" y="3876994"/>
            <a:ext cx="858759" cy="262848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763688" y="4136448"/>
            <a:ext cx="2376264" cy="451525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37724" y="4422817"/>
            <a:ext cx="2437311" cy="618346"/>
          </a:xfrm>
          <a:prstGeom prst="rect">
            <a:avLst/>
          </a:prstGeom>
          <a:noFill/>
          <a:ln w="2540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1450805" y="2190958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619672" y="395411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301023" y="373807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5" name="구부러진 연결선 4"/>
          <p:cNvCxnSpPr>
            <a:stCxn id="38" idx="2"/>
            <a:endCxn id="37" idx="1"/>
          </p:cNvCxnSpPr>
          <p:nvPr/>
        </p:nvCxnSpPr>
        <p:spPr>
          <a:xfrm rot="16200000" flipH="1">
            <a:off x="3022764" y="4517029"/>
            <a:ext cx="144017" cy="285904"/>
          </a:xfrm>
          <a:prstGeom prst="curvedConnector2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26" idx="3"/>
          </p:cNvCxnSpPr>
          <p:nvPr/>
        </p:nvCxnSpPr>
        <p:spPr>
          <a:xfrm>
            <a:off x="1347615" y="2728358"/>
            <a:ext cx="272057" cy="0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3523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99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6574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‘1:1 </a:t>
            </a:r>
            <a:r>
              <a:rPr lang="ko-KR" altLang="en-US" b="1" dirty="0">
                <a:solidFill>
                  <a:srgbClr val="3B5735"/>
                </a:solidFill>
              </a:rPr>
              <a:t>문의 사항</a:t>
            </a:r>
            <a:r>
              <a:rPr lang="en-US" altLang="ko-KR" b="1" dirty="0">
                <a:solidFill>
                  <a:srgbClr val="3B5735"/>
                </a:solidFill>
              </a:rPr>
              <a:t> </a:t>
            </a:r>
            <a:r>
              <a:rPr lang="ko-KR" altLang="en-US" b="1" dirty="0">
                <a:solidFill>
                  <a:srgbClr val="3B5735"/>
                </a:solidFill>
              </a:rPr>
              <a:t>상세페이지 </a:t>
            </a:r>
            <a:r>
              <a:rPr lang="en-US" altLang="ko-KR" b="1" dirty="0">
                <a:solidFill>
                  <a:srgbClr val="3B5735"/>
                </a:solidFill>
              </a:rPr>
              <a:t>(</a:t>
            </a:r>
            <a:r>
              <a:rPr lang="ko-KR" altLang="en-US" b="1" dirty="0">
                <a:solidFill>
                  <a:srgbClr val="3B5735"/>
                </a:solidFill>
              </a:rPr>
              <a:t>사용자</a:t>
            </a:r>
            <a:r>
              <a:rPr lang="en-US" altLang="ko-KR" b="1" dirty="0">
                <a:solidFill>
                  <a:srgbClr val="3B5735"/>
                </a:solidFill>
              </a:rPr>
              <a:t>)</a:t>
            </a:r>
            <a:r>
              <a:rPr lang="ko-KR" altLang="en-US" b="1" dirty="0">
                <a:solidFill>
                  <a:srgbClr val="3B5735"/>
                </a:solidFill>
              </a:rPr>
              <a:t> 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9094" y="1025492"/>
            <a:ext cx="5903106" cy="3490473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3270992" y="401191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499992" y="402539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875101" y="401191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26747" y="-20538"/>
            <a:ext cx="2717253" cy="516403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410596" y="1204249"/>
            <a:ext cx="27783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사용자가 작성한 문의 글 삭제 가능 </a:t>
            </a:r>
            <a:r>
              <a:rPr lang="en-US" altLang="ko-KR" sz="1100" dirty="0">
                <a:solidFill>
                  <a:schemeClr val="bg1"/>
                </a:solidFill>
              </a:rPr>
              <a:t>(</a:t>
            </a:r>
            <a:r>
              <a:rPr lang="ko-KR" altLang="en-US" sz="1100" dirty="0">
                <a:solidFill>
                  <a:schemeClr val="bg1"/>
                </a:solidFill>
              </a:rPr>
              <a:t>원 글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 err="1">
                <a:solidFill>
                  <a:schemeClr val="bg1"/>
                </a:solidFill>
              </a:rPr>
              <a:t>덧글에</a:t>
            </a:r>
            <a:r>
              <a:rPr lang="ko-KR" altLang="en-US" sz="1100" dirty="0">
                <a:solidFill>
                  <a:schemeClr val="bg1"/>
                </a:solidFill>
              </a:rPr>
              <a:t> 상관하지 않습니다</a:t>
            </a:r>
            <a:r>
              <a:rPr lang="en-US" altLang="ko-KR" sz="1100" dirty="0">
                <a:solidFill>
                  <a:schemeClr val="bg1"/>
                </a:solidFill>
              </a:rPr>
              <a:t>.)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>
                <a:solidFill>
                  <a:schemeClr val="bg1"/>
                </a:solidFill>
              </a:rPr>
              <a:t> 목록 버튼을 클릭 시 </a:t>
            </a:r>
            <a:r>
              <a:rPr lang="en-US" altLang="ko-KR" sz="1100" b="1" dirty="0">
                <a:solidFill>
                  <a:schemeClr val="bg1"/>
                </a:solidFill>
              </a:rPr>
              <a:t>‘1:1</a:t>
            </a:r>
            <a:r>
              <a:rPr lang="ko-KR" altLang="en-US" sz="1100" b="1" dirty="0">
                <a:solidFill>
                  <a:schemeClr val="bg1"/>
                </a:solidFill>
              </a:rPr>
              <a:t>문의 리스트</a:t>
            </a:r>
            <a:r>
              <a:rPr lang="en-US" altLang="ko-KR" sz="1100" b="1" dirty="0">
                <a:solidFill>
                  <a:schemeClr val="bg1"/>
                </a:solidFill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</a:rPr>
              <a:t>페이지</a:t>
            </a:r>
            <a:r>
              <a:rPr lang="en-US" altLang="ko-KR" sz="1100" b="1" dirty="0">
                <a:solidFill>
                  <a:schemeClr val="bg1"/>
                </a:solidFill>
              </a:rPr>
              <a:t>’ </a:t>
            </a:r>
            <a:r>
              <a:rPr lang="ko-KR" altLang="en-US" sz="1100" dirty="0">
                <a:solidFill>
                  <a:schemeClr val="bg1"/>
                </a:solidFill>
              </a:rPr>
              <a:t>이동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err="1">
                <a:solidFill>
                  <a:schemeClr val="bg1"/>
                </a:solidFill>
              </a:rPr>
              <a:t>답글</a:t>
            </a:r>
            <a:r>
              <a:rPr lang="ko-KR" altLang="en-US" sz="1100" dirty="0">
                <a:solidFill>
                  <a:schemeClr val="bg1"/>
                </a:solidFill>
              </a:rPr>
              <a:t> 쓰기 버튼을 클릭하면 </a:t>
            </a:r>
            <a:r>
              <a:rPr lang="en-US" altLang="ko-KR" sz="1100" dirty="0">
                <a:solidFill>
                  <a:schemeClr val="bg1"/>
                </a:solidFill>
              </a:rPr>
              <a:t>‘</a:t>
            </a:r>
            <a:r>
              <a:rPr lang="ko-KR" altLang="en-US" sz="1100" b="1" dirty="0" err="1">
                <a:solidFill>
                  <a:schemeClr val="bg1"/>
                </a:solidFill>
              </a:rPr>
              <a:t>답글</a:t>
            </a:r>
            <a:r>
              <a:rPr lang="ko-KR" altLang="en-US" sz="1100" b="1" dirty="0">
                <a:solidFill>
                  <a:schemeClr val="bg1"/>
                </a:solidFill>
              </a:rPr>
              <a:t> 쓰기 페이지</a:t>
            </a:r>
            <a:r>
              <a:rPr lang="en-US" altLang="ko-KR" sz="1100" b="1" dirty="0">
                <a:solidFill>
                  <a:schemeClr val="bg1"/>
                </a:solidFill>
              </a:rPr>
              <a:t>’ </a:t>
            </a:r>
            <a:r>
              <a:rPr lang="ko-KR" altLang="en-US" sz="1100" dirty="0">
                <a:solidFill>
                  <a:schemeClr val="bg1"/>
                </a:solidFill>
              </a:rPr>
              <a:t>이동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39753" y="1419622"/>
            <a:ext cx="1535348" cy="288032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649352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2767</TotalTime>
  <Words>5456</Words>
  <Application>Microsoft Office PowerPoint</Application>
  <PresentationFormat>화면 슬라이드 쇼(16:9)</PresentationFormat>
  <Paragraphs>1093</Paragraphs>
  <Slides>124</Slides>
  <Notes>36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2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alfo8-23</dc:creator>
  <cp:lastModifiedBy>alfo8-25</cp:lastModifiedBy>
  <cp:revision>642</cp:revision>
  <dcterms:created xsi:type="dcterms:W3CDTF">2019-10-02T01:41:54Z</dcterms:created>
  <dcterms:modified xsi:type="dcterms:W3CDTF">2019-10-14T04:51:11Z</dcterms:modified>
</cp:coreProperties>
</file>